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29" r:id="rId4"/>
    <p:sldId id="330" r:id="rId5"/>
    <p:sldId id="315" r:id="rId6"/>
    <p:sldId id="318" r:id="rId7"/>
    <p:sldId id="316" r:id="rId8"/>
    <p:sldId id="331" r:id="rId9"/>
    <p:sldId id="332" r:id="rId10"/>
    <p:sldId id="333" r:id="rId11"/>
    <p:sldId id="334" r:id="rId12"/>
    <p:sldId id="335" r:id="rId13"/>
    <p:sldId id="345" r:id="rId14"/>
    <p:sldId id="346" r:id="rId15"/>
    <p:sldId id="347" r:id="rId16"/>
    <p:sldId id="348" r:id="rId17"/>
    <p:sldId id="349" r:id="rId18"/>
    <p:sldId id="350" r:id="rId19"/>
    <p:sldId id="336" r:id="rId20"/>
    <p:sldId id="338" r:id="rId21"/>
    <p:sldId id="337" r:id="rId22"/>
    <p:sldId id="339" r:id="rId23"/>
    <p:sldId id="340" r:id="rId24"/>
    <p:sldId id="341" r:id="rId25"/>
    <p:sldId id="342" r:id="rId26"/>
    <p:sldId id="327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F2EC85A-E1AD-44C6-9398-5E6DE25302BE}">
          <p14:sldIdLst>
            <p14:sldId id="256"/>
          </p14:sldIdLst>
        </p14:section>
        <p14:section name="Раздел без заголовка" id="{AA921E6E-90B9-471B-9A17-ADCB11BFB2B2}">
          <p14:sldIdLst>
            <p14:sldId id="307"/>
            <p14:sldId id="308"/>
            <p14:sldId id="309"/>
            <p14:sldId id="310"/>
            <p14:sldId id="311"/>
            <p14:sldId id="312"/>
            <p14:sldId id="313"/>
            <p14:sldId id="322"/>
            <p14:sldId id="315"/>
            <p14:sldId id="318"/>
            <p14:sldId id="316"/>
            <p14:sldId id="320"/>
            <p14:sldId id="317"/>
            <p14:sldId id="319"/>
            <p14:sldId id="321"/>
            <p14:sldId id="314"/>
            <p14:sldId id="323"/>
            <p14:sldId id="324"/>
            <p14:sldId id="325"/>
            <p14:sldId id="326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>
      <p:cViewPr>
        <p:scale>
          <a:sx n="70" d="100"/>
          <a:sy n="70" d="100"/>
        </p:scale>
        <p:origin x="-1819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30.09.2024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30.09.2024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30.09.2024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30.09.2024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253" t="20772" r="18198" b="13113"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101186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62" y="89766"/>
            <a:ext cx="6212321" cy="2547146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  </a:t>
            </a:r>
            <a:r>
              <a:rPr lang="uk-UA" b="1" dirty="0" smtClean="0"/>
              <a:t>Нова українська  школа: відповідаємо </a:t>
            </a:r>
            <a:br>
              <a:rPr lang="uk-UA" b="1" dirty="0" smtClean="0"/>
            </a:br>
            <a:r>
              <a:rPr lang="uk-UA" b="1" dirty="0" smtClean="0"/>
              <a:t>на виклики </a:t>
            </a:r>
            <a:br>
              <a:rPr lang="uk-UA" b="1" dirty="0" smtClean="0"/>
            </a:br>
            <a:r>
              <a:rPr lang="uk-UA" sz="2400" b="1" dirty="0" smtClean="0"/>
              <a:t>(оцінювання учнів в контексті вимог НУШ)</a:t>
            </a:r>
            <a:endParaRPr lang="uk-UA" sz="2400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212976"/>
            <a:ext cx="3835904" cy="936104"/>
          </a:xfrm>
        </p:spPr>
        <p:txBody>
          <a:bodyPr>
            <a:normAutofit fontScale="77500" lnSpcReduction="20000"/>
          </a:bodyPr>
          <a:lstStyle/>
          <a:p>
            <a:r>
              <a:rPr lang="uk-UA" sz="2400" b="1" i="1" dirty="0" smtClean="0">
                <a:solidFill>
                  <a:schemeClr val="tx1"/>
                </a:solidFill>
              </a:rPr>
              <a:t>Сергій Кутинець</a:t>
            </a:r>
            <a:r>
              <a:rPr lang="uk-UA" sz="2400" i="1" dirty="0" smtClean="0">
                <a:solidFill>
                  <a:schemeClr val="tx1"/>
                </a:solidFill>
              </a:rPr>
              <a:t>,</a:t>
            </a:r>
            <a:r>
              <a:rPr lang="uk-UA" sz="2400" b="1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2400" i="1" dirty="0" smtClean="0">
                <a:solidFill>
                  <a:schemeClr val="tx1"/>
                </a:solidFill>
              </a:rPr>
              <a:t>вчитель  інтегрованого курсу</a:t>
            </a:r>
          </a:p>
          <a:p>
            <a:r>
              <a:rPr lang="uk-UA" sz="2400" i="1" dirty="0" smtClean="0">
                <a:solidFill>
                  <a:schemeClr val="tx1"/>
                </a:solidFill>
              </a:rPr>
              <a:t> «Здоров'я, безпека та добробут»</a:t>
            </a:r>
            <a:endParaRPr lang="uk-UA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Групи результатів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1 група - </a:t>
            </a:r>
            <a:r>
              <a:rPr lang="uk-UA" sz="2800" b="1" dirty="0" smtClean="0"/>
              <a:t>Безпека. </a:t>
            </a:r>
            <a:r>
              <a:rPr lang="uk-UA" sz="2800" dirty="0" smtClean="0"/>
              <a:t>Уникання загроз для життя власного та інших осіб, прийняття рішень з користю для власної та громадської безпеки.</a:t>
            </a:r>
          </a:p>
          <a:p>
            <a:pPr algn="just"/>
            <a:r>
              <a:rPr lang="uk-UA" sz="2800" dirty="0" smtClean="0"/>
              <a:t> 2 група - </a:t>
            </a:r>
            <a:r>
              <a:rPr lang="uk-UA" sz="2800" b="1" dirty="0" smtClean="0"/>
              <a:t>Здоров’я. </a:t>
            </a:r>
            <a:r>
              <a:rPr lang="uk-UA" sz="2800" dirty="0" smtClean="0"/>
              <a:t>Турбота про особисте здоров’я. Аргументований вибір здорового способу життя.</a:t>
            </a:r>
            <a:r>
              <a:rPr lang="uk-UA" sz="2800" b="1" dirty="0" smtClean="0"/>
              <a:t> </a:t>
            </a:r>
          </a:p>
          <a:p>
            <a:pPr algn="just"/>
            <a:r>
              <a:rPr lang="uk-UA" sz="2800" b="1" dirty="0" smtClean="0"/>
              <a:t>3 група - Добробут. </a:t>
            </a:r>
            <a:r>
              <a:rPr lang="uk-UA" sz="2800" dirty="0" smtClean="0"/>
              <a:t>Підприємливість та етична поведінка для поліпшення добробуту. 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Запис у класному журналі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8280920" cy="33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Запис у класному журналі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8229600" cy="373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Запис у класному журналі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0" y="1954371"/>
            <a:ext cx="8161020" cy="38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75656" y="1196752"/>
            <a:ext cx="714004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atin typeface="+mj-lt"/>
                <a:ea typeface="+mj-ea"/>
                <a:cs typeface="+mj-cs"/>
              </a:rPr>
              <a:t>Виконання КПР в кінці семестру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Запис у класному журналі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75656" y="1196752"/>
            <a:ext cx="714004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atin typeface="+mj-lt"/>
                <a:ea typeface="+mj-ea"/>
                <a:cs typeface="+mj-cs"/>
              </a:rPr>
              <a:t>Виконання КПР в кінці семестру (</a:t>
            </a:r>
            <a:r>
              <a:rPr lang="uk-UA" sz="2800" b="1" dirty="0" err="1" smtClean="0">
                <a:latin typeface="+mj-lt"/>
                <a:ea typeface="+mj-ea"/>
                <a:cs typeface="+mj-cs"/>
              </a:rPr>
              <a:t>заг</a:t>
            </a:r>
            <a:r>
              <a:rPr lang="uk-UA" sz="2800" b="1" dirty="0" smtClean="0">
                <a:latin typeface="+mj-lt"/>
                <a:ea typeface="+mj-ea"/>
                <a:cs typeface="+mj-cs"/>
              </a:rPr>
              <a:t>. оцінка)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53144"/>
            <a:ext cx="8136904" cy="418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Запис у класному журналі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75656" y="1196752"/>
            <a:ext cx="714004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atin typeface="+mj-lt"/>
                <a:ea typeface="+mj-ea"/>
                <a:cs typeface="+mj-cs"/>
              </a:rPr>
              <a:t>Виконання КПР в кінці семестру (різні дати)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97680"/>
            <a:ext cx="8229600" cy="393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Запис у класному журналі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75656" y="1196752"/>
            <a:ext cx="714004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atin typeface="+mj-lt"/>
                <a:ea typeface="+mj-ea"/>
                <a:cs typeface="+mj-cs"/>
              </a:rPr>
              <a:t>Виконання КПР за окремими темами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56323"/>
            <a:ext cx="8229600" cy="381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Запис у класному журналі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1196752"/>
            <a:ext cx="76328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 smtClean="0">
                <a:latin typeface="+mj-lt"/>
                <a:ea typeface="+mj-ea"/>
                <a:cs typeface="+mj-cs"/>
              </a:rPr>
              <a:t>Виконання КПР за окремими темами (різні дати)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50624"/>
            <a:ext cx="8229600" cy="40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Запис у класному журналі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1196752"/>
            <a:ext cx="76328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 smtClean="0">
                <a:latin typeface="+mj-lt"/>
                <a:ea typeface="+mj-ea"/>
                <a:cs typeface="+mj-cs"/>
              </a:rPr>
              <a:t>Тематичне оцінювання і виконання КПР в кінці семестру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88840"/>
            <a:ext cx="827458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Запис у класному журналі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8229600" cy="32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79" y="283434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9557" b="2303"/>
          <a:stretch>
            <a:fillRect/>
          </a:stretch>
        </p:blipFill>
        <p:spPr bwMode="auto">
          <a:xfrm>
            <a:off x="2123728" y="332656"/>
            <a:ext cx="485577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42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Запис у класному журналі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sz="3600" dirty="0" smtClean="0"/>
              <a:t>Для оцінювання комплексної підсумкової роботи </a:t>
            </a:r>
            <a:r>
              <a:rPr lang="uk-UA" sz="3600" b="1" dirty="0" smtClean="0"/>
              <a:t>(КПР) </a:t>
            </a:r>
            <a:r>
              <a:rPr lang="uk-UA" sz="3600" dirty="0" smtClean="0"/>
              <a:t>зазначати середню арифметичну оцінку з урахуванням динаміки навчальних досягнень учнівства.</a:t>
            </a:r>
          </a:p>
          <a:p>
            <a:pPr algn="just"/>
            <a:r>
              <a:rPr lang="uk-UA" sz="3600" dirty="0" smtClean="0"/>
              <a:t> Динаміку навчальних досягнень учнівства вчитель/ учителька може простежити завдяки </a:t>
            </a:r>
            <a:r>
              <a:rPr lang="uk-UA" sz="3600" b="1" dirty="0" smtClean="0"/>
              <a:t>формувальному (поточному) оцінюванню протягом вивчення окремої теми/розділу. </a:t>
            </a:r>
            <a:r>
              <a:rPr lang="uk-UA" sz="3600" dirty="0" smtClean="0"/>
              <a:t>За потреби, при оцінюванні вказати групу/групи результатів з відповідним записом у журналі та включити оцінку при виставленні КПР. </a:t>
            </a:r>
          </a:p>
        </p:txBody>
      </p:sp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Запис у класному журналі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8229600" cy="309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Запис у класному журналі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24944"/>
            <a:ext cx="8229600" cy="335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7544" y="134076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Домашнє завдання, можуть добиратися  відповідно до груп результатів  з відповідним записом у журналі. </a:t>
            </a:r>
          </a:p>
        </p:txBody>
      </p:sp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Запис у класному журналі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1340768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k-UA" sz="2800" dirty="0" smtClean="0"/>
              <a:t> Семестрова оцінка за певною групою результатів є середньоарифметичним за контроль знань за обрану групу, яку перевіряли під час КПР. 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 smtClean="0"/>
              <a:t> Результати семестрового та річного оцінювання фіксують у класному журналі та Свідоцтві досягнень. 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 smtClean="0"/>
              <a:t> Річну оцінку виставити на підставі загальних оцінок за І та II семестри або скоригованих семестрових оцінок. 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 smtClean="0"/>
              <a:t> Річна оцінка не обов’язково є середнім арифметичним оцінок за І та II семестри. </a:t>
            </a:r>
          </a:p>
        </p:txBody>
      </p:sp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Запис у класному журналі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134076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 Якщо учень/учениця з поважної  причини </a:t>
            </a:r>
            <a:r>
              <a:rPr lang="uk-UA" sz="2800" b="1" dirty="0" smtClean="0"/>
              <a:t>відсутній/відсутня</a:t>
            </a:r>
            <a:r>
              <a:rPr lang="uk-UA" sz="2800" dirty="0" smtClean="0"/>
              <a:t> та про це зроблений відповідний запис у журналі ( стоїть відмітка «Н»), він/вона </a:t>
            </a:r>
            <a:r>
              <a:rPr lang="uk-UA" sz="2800" b="1" dirty="0" smtClean="0"/>
              <a:t>зможе виконати  </a:t>
            </a:r>
            <a:r>
              <a:rPr lang="uk-UA" sz="2800" dirty="0" smtClean="0"/>
              <a:t>комплексну підсумкову роботу або підсумкову роботу за окремою групую результатів </a:t>
            </a:r>
            <a:r>
              <a:rPr lang="uk-UA" sz="2800" b="1" dirty="0" smtClean="0"/>
              <a:t>у будь-який інший спосіб: </a:t>
            </a:r>
          </a:p>
          <a:p>
            <a:pPr algn="just"/>
            <a:r>
              <a:rPr lang="uk-UA" sz="2800" dirty="0" smtClean="0"/>
              <a:t>- за допомогою засобів дистанційного навчання; </a:t>
            </a:r>
          </a:p>
          <a:p>
            <a:pPr algn="just"/>
            <a:r>
              <a:rPr lang="uk-UA" sz="2800" dirty="0" smtClean="0"/>
              <a:t>- написати відповідну роботу в інший навчальний  день за попередньою домовленістю .</a:t>
            </a:r>
          </a:p>
        </p:txBody>
      </p:sp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Поточне оцінювання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134076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 </a:t>
            </a:r>
            <a:r>
              <a:rPr lang="uk-UA" sz="2800" b="1" dirty="0" smtClean="0"/>
              <a:t>Поточне оцінювання </a:t>
            </a:r>
            <a:r>
              <a:rPr lang="uk-UA" sz="2800" dirty="0" smtClean="0"/>
              <a:t>навчальних досягнень учнів здійснюється за допомогою </a:t>
            </a:r>
            <a:r>
              <a:rPr lang="uk-UA" sz="2800" b="1" dirty="0" smtClean="0"/>
              <a:t>комплексного підходу</a:t>
            </a:r>
            <a:r>
              <a:rPr lang="uk-UA" sz="2800" dirty="0" smtClean="0"/>
              <a:t>, який поєднує теоретичні знання та практичні навички. Для цього застосовується широкий спектр інтерактивних методів. </a:t>
            </a:r>
          </a:p>
          <a:p>
            <a:pPr algn="just"/>
            <a:r>
              <a:rPr lang="uk-UA" sz="2800" dirty="0" smtClean="0"/>
              <a:t>Ці методи не тільки дозволяють оцінити рівень засвоєння матеріалу, але й </a:t>
            </a:r>
            <a:r>
              <a:rPr lang="uk-UA" sz="2800" i="1" dirty="0" smtClean="0"/>
              <a:t>розвивають у учнів критичне мислення, комунікативні навички та вміння працювати в команді. </a:t>
            </a:r>
          </a:p>
          <a:p>
            <a:pPr algn="just"/>
            <a:r>
              <a:rPr lang="uk-UA" sz="2800" b="1" dirty="0" smtClean="0"/>
              <a:t>Поточне оцінювання не враховується при виставлені семестрової оцінки. </a:t>
            </a:r>
          </a:p>
          <a:p>
            <a:endParaRPr lang="uk-UA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89" y="815954"/>
            <a:ext cx="7140045" cy="668829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Дякую за увагу!</a:t>
            </a:r>
            <a:br>
              <a:rPr lang="uk-UA" b="1" dirty="0" smtClean="0"/>
            </a:b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_DSC0715.jpg"/>
          <p:cNvPicPr>
            <a:picLocks noChangeAspect="1"/>
          </p:cNvPicPr>
          <p:nvPr/>
        </p:nvPicPr>
        <p:blipFill>
          <a:blip r:embed="rId4" cstate="print"/>
          <a:srcRect l="22438" t="5021" r="31100" b="6205"/>
          <a:stretch>
            <a:fillRect/>
          </a:stretch>
        </p:blipFill>
        <p:spPr>
          <a:xfrm>
            <a:off x="611560" y="1556792"/>
            <a:ext cx="2952328" cy="37529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07904" y="1988840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Контактна інформація </a:t>
            </a:r>
          </a:p>
          <a:p>
            <a:pPr algn="just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Тел. 0665002849, 0968868001 </a:t>
            </a:r>
          </a:p>
          <a:p>
            <a:pPr algn="just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е-mail: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sergei_kut@ukr.net</a:t>
            </a:r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9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815955"/>
            <a:ext cx="7140045" cy="54006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Загальні підходи</a:t>
            </a:r>
            <a:br>
              <a:rPr lang="uk-UA" b="1" dirty="0" smtClean="0"/>
            </a:b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sp>
        <p:nvSpPr>
          <p:cNvPr id="9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600" b="1" dirty="0" smtClean="0"/>
              <a:t>Об'єктом оцінювання </a:t>
            </a:r>
            <a:r>
              <a:rPr lang="uk-UA" sz="2600" dirty="0" smtClean="0"/>
              <a:t>є результати навчання учнів.</a:t>
            </a:r>
          </a:p>
          <a:p>
            <a:pPr marL="0" indent="0" algn="just">
              <a:buNone/>
            </a:pPr>
            <a:r>
              <a:rPr lang="uk-UA" sz="2600" b="1" dirty="0" smtClean="0"/>
              <a:t>Результати навчання </a:t>
            </a:r>
            <a:r>
              <a:rPr lang="uk-UA" sz="2600" dirty="0" smtClean="0"/>
              <a:t>– це знання, уміння, навички, ставлення, цінності набуті в процесі навчання, виховання та розвитку, які можна ідентифікувати, спланувати, виміряти й оцінити, та які особа здатна продемонструвати після завершення освітньої програми на кожному ріні (циклі) загальної середньої освіти.</a:t>
            </a:r>
          </a:p>
          <a:p>
            <a:pPr marL="0" indent="0" algn="just">
              <a:buNone/>
            </a:pPr>
            <a:r>
              <a:rPr lang="uk-UA" sz="2600" b="1" dirty="0" smtClean="0"/>
              <a:t>Основними видами оцінювання </a:t>
            </a:r>
            <a:r>
              <a:rPr lang="uk-UA" sz="2600" dirty="0" smtClean="0"/>
              <a:t>результатів навчання учнів є </a:t>
            </a:r>
            <a:r>
              <a:rPr lang="uk-UA" sz="2600" b="1" dirty="0" smtClean="0"/>
              <a:t>формувальне</a:t>
            </a:r>
            <a:r>
              <a:rPr lang="uk-UA" sz="2600" dirty="0" smtClean="0"/>
              <a:t> оцінювання, </a:t>
            </a:r>
            <a:r>
              <a:rPr lang="uk-UA" sz="2600" b="1" dirty="0" smtClean="0"/>
              <a:t>підсумкове</a:t>
            </a:r>
            <a:r>
              <a:rPr lang="uk-UA" sz="2600" dirty="0" smtClean="0"/>
              <a:t> оцінювання та </a:t>
            </a:r>
            <a:r>
              <a:rPr lang="uk-UA" sz="2600" b="1" dirty="0" smtClean="0"/>
              <a:t>державна підсумкова атестація.</a:t>
            </a:r>
            <a:endParaRPr lang="uk-UA" sz="2600" b="1" dirty="0"/>
          </a:p>
          <a:p>
            <a:pPr marL="0" indent="0" algn="just">
              <a:buNone/>
            </a:pP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16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815955"/>
            <a:ext cx="7140045" cy="54006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Загальні підходи</a:t>
            </a:r>
            <a:br>
              <a:rPr lang="uk-UA" b="1" dirty="0" smtClean="0"/>
            </a:b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sp>
        <p:nvSpPr>
          <p:cNvPr id="9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600" b="1" dirty="0" smtClean="0"/>
              <a:t>Питання щодо оцінювання результатів навчання учнів 5-7 класів розглядається на засіданні педагогічної ради.</a:t>
            </a:r>
          </a:p>
          <a:p>
            <a:pPr marL="0" indent="0" algn="just">
              <a:buNone/>
            </a:pPr>
            <a:r>
              <a:rPr lang="uk-UA" sz="2600" dirty="0" smtClean="0"/>
              <a:t>За рішенням педради може визначатися </a:t>
            </a:r>
            <a:r>
              <a:rPr lang="uk-UA" sz="2600" b="1" dirty="0" smtClean="0"/>
              <a:t>адаптаційний період, </a:t>
            </a:r>
            <a:r>
              <a:rPr lang="uk-UA" sz="2600" dirty="0" smtClean="0"/>
              <a:t>впродовж якого не здійснюється бальне оцінювання.</a:t>
            </a:r>
          </a:p>
          <a:p>
            <a:pPr marL="0" indent="0" algn="just">
              <a:buNone/>
            </a:pPr>
            <a:r>
              <a:rPr lang="uk-UA" sz="2600" dirty="0" smtClean="0"/>
              <a:t>Для здійснення формувального оцінювання та відстеження результатів спостереження за розвитком наскрізних умінь учнів педагогічний колектив виробляє власні способи спостереження, в тому числі й використання </a:t>
            </a:r>
            <a:r>
              <a:rPr lang="uk-UA" sz="2600" i="1" dirty="0" smtClean="0"/>
              <a:t>щоденника спостережень</a:t>
            </a:r>
            <a:r>
              <a:rPr lang="uk-UA" sz="2600" dirty="0" smtClean="0"/>
              <a:t>.</a:t>
            </a:r>
            <a:endParaRPr lang="uk-UA" sz="2600" dirty="0"/>
          </a:p>
          <a:p>
            <a:pPr marL="0" indent="0" algn="just">
              <a:buNone/>
            </a:pP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16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Свідоцтво досягнень</a:t>
            </a:r>
            <a:br>
              <a:rPr lang="uk-UA" b="1" dirty="0" smtClean="0"/>
            </a:b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b="6598"/>
          <a:stretch>
            <a:fillRect/>
          </a:stretch>
        </p:blipFill>
        <p:spPr bwMode="auto">
          <a:xfrm>
            <a:off x="2483768" y="764704"/>
            <a:ext cx="4556795" cy="5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871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738" y="692696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Свідоцтво досягнень</a:t>
            </a:r>
            <a:br>
              <a:rPr lang="uk-UA" b="1" dirty="0" smtClean="0"/>
            </a:b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604" y="1340768"/>
            <a:ext cx="740988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697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Формувальне оцінювання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800" b="1" i="1" dirty="0" smtClean="0"/>
              <a:t>Формувальне оцінювання</a:t>
            </a:r>
            <a:r>
              <a:rPr lang="uk-UA" sz="2800" dirty="0" smtClean="0"/>
              <a:t>, або оцінювання в процесі навчання, передбачає використання різних форм (самооцінювання, </a:t>
            </a:r>
            <a:r>
              <a:rPr lang="uk-UA" sz="2800" dirty="0" err="1" smtClean="0"/>
              <a:t>взаємооцінювання</a:t>
            </a:r>
            <a:r>
              <a:rPr lang="uk-UA" sz="2800" dirty="0" smtClean="0"/>
              <a:t> (оцінювання роботи в групах / парах, під час захисту проєктів), оцінювання вчителем /учителькою з використанням карток, піктограм, вікторин, інтелект-карт, </a:t>
            </a:r>
            <a:r>
              <a:rPr lang="uk-UA" sz="2800" dirty="0" err="1" smtClean="0"/>
              <a:t>шкалювання</a:t>
            </a:r>
            <a:r>
              <a:rPr lang="uk-UA" sz="2800" dirty="0" smtClean="0"/>
              <a:t> тощо), що спрямовують на відстеження особистісного розвитку учнівства. </a:t>
            </a:r>
          </a:p>
          <a:p>
            <a:pPr algn="just"/>
            <a:r>
              <a:rPr lang="uk-UA" sz="2800" i="1" dirty="0" smtClean="0"/>
              <a:t>Тематичне оцінювання не є обов’язковим. </a:t>
            </a:r>
            <a:r>
              <a:rPr lang="uk-UA" sz="2800" dirty="0" smtClean="0"/>
              <a:t>Його можна проводити (за потреби) для отримання інформації про рівень досягнень очікуваних результатів учнівства з певної теми, розділу і використовувати для коригування освітнього процесу.</a:t>
            </a:r>
            <a:r>
              <a:rPr lang="uk-UA" sz="2800" i="1" dirty="0" smtClean="0"/>
              <a:t> </a:t>
            </a:r>
            <a:endParaRPr lang="uk-UA" sz="2800" dirty="0" smtClean="0"/>
          </a:p>
          <a:p>
            <a:pPr marL="0" indent="0" algn="just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Підсумкове оцінювання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Метою</a:t>
            </a:r>
            <a:r>
              <a:rPr lang="uk-UA" sz="2800" b="1" i="1" dirty="0" smtClean="0"/>
              <a:t> підсумкового оцінювання </a:t>
            </a:r>
            <a:r>
              <a:rPr lang="uk-UA" sz="2800" dirty="0" smtClean="0"/>
              <a:t>є співвідношення фактичних результатів навчання учнів з </a:t>
            </a:r>
            <a:r>
              <a:rPr lang="uk-UA" sz="2800" dirty="0" err="1" smtClean="0"/>
              <a:t>обовязковими</a:t>
            </a:r>
            <a:r>
              <a:rPr lang="uk-UA" sz="2800" dirty="0" smtClean="0"/>
              <a:t>/очікуваними результатами навчання, визначеними Державним стандартом/ навчальною програмою.</a:t>
            </a:r>
          </a:p>
          <a:p>
            <a:pPr algn="just"/>
            <a:r>
              <a:rPr lang="uk-UA" sz="2800" dirty="0" smtClean="0"/>
              <a:t>Кількість підсумкових робіт вчитель встановлює самостійно.</a:t>
            </a:r>
          </a:p>
          <a:p>
            <a:pPr algn="just"/>
            <a:r>
              <a:rPr lang="uk-UA" sz="2800" dirty="0" smtClean="0"/>
              <a:t>Підсумкові роботи можуть охоплювати один, декілька або всі групи результатів навчання.</a:t>
            </a:r>
          </a:p>
          <a:p>
            <a:pPr algn="just"/>
            <a:endParaRPr lang="uk-UA" sz="2800" dirty="0" smtClean="0"/>
          </a:p>
          <a:p>
            <a:pPr marL="0" indent="0" algn="just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2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990" y="548680"/>
            <a:ext cx="7140045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Підсумкове оцінювання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51840"/>
            <a:ext cx="8559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Сергій Кутинець, вчитель  інтегрованого курсу «Здоров'я, безпека та добробут» ЗЗСО «Залізницький ліцей ім. І.Пасевича» Любешівської селищної ради</a:t>
            </a:r>
            <a:endParaRPr lang="uk-U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9" y="275895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Для формування висновків щодо рівня досягнення обов’язкових результатів навчання за семестр учитель/ учителька може запропонувати учнівству: </a:t>
            </a:r>
          </a:p>
          <a:p>
            <a:pPr marL="0" indent="0" algn="just">
              <a:buNone/>
            </a:pPr>
            <a:r>
              <a:rPr lang="uk-UA" sz="2400" b="1" dirty="0" smtClean="0"/>
              <a:t>1) виконати комплексну підсумкову роботу</a:t>
            </a:r>
            <a:r>
              <a:rPr lang="uk-UA" sz="2400" dirty="0" smtClean="0"/>
              <a:t>, завдання якої дозволяють установити результати навчання за всіма групами результатів, визначеними в Критеріях оцінювання за освітніми галузями; </a:t>
            </a:r>
          </a:p>
          <a:p>
            <a:pPr marL="0" indent="0" algn="just">
              <a:buNone/>
            </a:pPr>
            <a:r>
              <a:rPr lang="uk-UA" sz="2400" b="1" dirty="0" smtClean="0"/>
              <a:t>2) виконати окремі підсумкові роботи для кожної групи результатів, </a:t>
            </a:r>
            <a:r>
              <a:rPr lang="uk-UA" sz="2400" dirty="0" smtClean="0"/>
              <a:t>визначеної в Критеріях оцінювання за освітніми галузями.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2297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1398</Words>
  <Application>Microsoft Office PowerPoint</Application>
  <PresentationFormat>Экран (4:3)</PresentationFormat>
  <Paragraphs>93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Нова українська  школа: відповідаємо  на виклики  (оцінювання учнів в контексті вимог НУШ)</vt:lpstr>
      <vt:lpstr>Слайд 2</vt:lpstr>
      <vt:lpstr>Загальні підходи </vt:lpstr>
      <vt:lpstr>Загальні підходи </vt:lpstr>
      <vt:lpstr>Свідоцтво досягнень </vt:lpstr>
      <vt:lpstr>Свідоцтво досягнень </vt:lpstr>
      <vt:lpstr>Формувальне оцінювання</vt:lpstr>
      <vt:lpstr>Підсумкове оцінювання</vt:lpstr>
      <vt:lpstr>Підсумкове оцінювання</vt:lpstr>
      <vt:lpstr>Групи результатів</vt:lpstr>
      <vt:lpstr>Запис у класному журналі</vt:lpstr>
      <vt:lpstr>Запис у класному журналі</vt:lpstr>
      <vt:lpstr>Запис у класному журналі</vt:lpstr>
      <vt:lpstr>Запис у класному журналі</vt:lpstr>
      <vt:lpstr>Запис у класному журналі</vt:lpstr>
      <vt:lpstr>Запис у класному журналі</vt:lpstr>
      <vt:lpstr>Запис у класному журналі</vt:lpstr>
      <vt:lpstr>Запис у класному журналі</vt:lpstr>
      <vt:lpstr>Запис у класному журналі</vt:lpstr>
      <vt:lpstr>Запис у класному журналі</vt:lpstr>
      <vt:lpstr>Запис у класному журналі</vt:lpstr>
      <vt:lpstr>Запис у класному журналі</vt:lpstr>
      <vt:lpstr>Запис у класному журналі</vt:lpstr>
      <vt:lpstr>Запис у класному журналі</vt:lpstr>
      <vt:lpstr>Поточне оцінювання</vt:lpstr>
      <vt:lpstr>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81</cp:revision>
  <dcterms:created xsi:type="dcterms:W3CDTF">2016-04-04T19:52:36Z</dcterms:created>
  <dcterms:modified xsi:type="dcterms:W3CDTF">2024-09-30T11:53:39Z</dcterms:modified>
</cp:coreProperties>
</file>