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8" r:id="rId3"/>
    <p:sldId id="288" r:id="rId4"/>
    <p:sldId id="272" r:id="rId5"/>
    <p:sldId id="299" r:id="rId6"/>
    <p:sldId id="279" r:id="rId7"/>
    <p:sldId id="303" r:id="rId8"/>
    <p:sldId id="300" r:id="rId9"/>
    <p:sldId id="301" r:id="rId10"/>
    <p:sldId id="302" r:id="rId11"/>
    <p:sldId id="273" r:id="rId12"/>
    <p:sldId id="275" r:id="rId13"/>
    <p:sldId id="274" r:id="rId14"/>
    <p:sldId id="271" r:id="rId15"/>
  </p:sldIdLst>
  <p:sldSz cx="9469438" cy="6084888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786" y="66"/>
      </p:cViewPr>
      <p:guideLst>
        <p:guide orient="horz" pos="1917"/>
        <p:guide pos="29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0879A-75B7-4989-AEE2-3FE6452780B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70163" y="514350"/>
            <a:ext cx="40036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137D6-E439-4DDB-9054-181E94FCD6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3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137D6-E439-4DDB-9054-181E94FCD6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0210" y="1890263"/>
            <a:ext cx="8049023" cy="13043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0417" y="3448106"/>
            <a:ext cx="6628606" cy="15550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1F25-0B87-41B2-B287-98B60EB80A35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CADA-2661-426D-8ADC-F356806D3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1F25-0B87-41B2-B287-98B60EB80A35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CADA-2661-426D-8ADC-F356806D3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281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5345" y="243681"/>
            <a:ext cx="2130624" cy="5191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3475" y="243681"/>
            <a:ext cx="6234047" cy="519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1F25-0B87-41B2-B287-98B60EB80A35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CADA-2661-426D-8ADC-F356806D3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1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1F25-0B87-41B2-B287-98B60EB80A35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CADA-2661-426D-8ADC-F356806D3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78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022" y="3910110"/>
            <a:ext cx="8049023" cy="12085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8022" y="2579037"/>
            <a:ext cx="8049023" cy="13310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1F25-0B87-41B2-B287-98B60EB80A35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CADA-2661-426D-8ADC-F356806D3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1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3474" y="1419812"/>
            <a:ext cx="4182335" cy="40157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3634" y="1419812"/>
            <a:ext cx="4182335" cy="40157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1F25-0B87-41B2-B287-98B60EB80A35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CADA-2661-426D-8ADC-F356806D3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3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3476" y="1362059"/>
            <a:ext cx="4183979" cy="5676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3476" y="1929699"/>
            <a:ext cx="4183979" cy="3505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10344" y="1362059"/>
            <a:ext cx="4185624" cy="5676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10344" y="1929699"/>
            <a:ext cx="4185624" cy="35058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1F25-0B87-41B2-B287-98B60EB80A35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CADA-2661-426D-8ADC-F356806D3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9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1F25-0B87-41B2-B287-98B60EB80A35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CADA-2661-426D-8ADC-F356806D3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1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1F25-0B87-41B2-B287-98B60EB80A35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CADA-2661-426D-8ADC-F356806D3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0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76" y="242271"/>
            <a:ext cx="3115379" cy="1031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2288" y="242272"/>
            <a:ext cx="5293679" cy="519328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76" y="1273323"/>
            <a:ext cx="3115379" cy="41622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1F25-0B87-41B2-B287-98B60EB80A35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CADA-2661-426D-8ADC-F356806D3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0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078" y="4259424"/>
            <a:ext cx="5681663" cy="5028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56078" y="543698"/>
            <a:ext cx="5681663" cy="36509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6078" y="4762272"/>
            <a:ext cx="5681663" cy="7141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1F25-0B87-41B2-B287-98B60EB80A35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6CADA-2661-426D-8ADC-F356806D3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4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74" y="243678"/>
            <a:ext cx="8522495" cy="1014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3474" y="1419812"/>
            <a:ext cx="8522495" cy="4015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3476" y="5639796"/>
            <a:ext cx="2209535" cy="32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1F25-0B87-41B2-B287-98B60EB80A35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35395" y="5639796"/>
            <a:ext cx="2998655" cy="32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86433" y="5639796"/>
            <a:ext cx="2209535" cy="32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6CADA-2661-426D-8ADC-F356806D3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44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559255" cy="60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50343" y="2610396"/>
            <a:ext cx="7559422" cy="1304307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Оцінювання інтегрованих курсів соціальної і здоров’язбережувальної освітньої галузі (5-6 та 7 класи</a:t>
            </a:r>
            <a:r>
              <a:rPr lang="uk-UA" sz="3200" b="1" dirty="0" smtClean="0"/>
              <a:t>)</a:t>
            </a: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200" b="1" dirty="0" smtClean="0"/>
              <a:t>у 2024-2025 навчальному році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sz="3600" b="1" i="1" dirty="0" smtClean="0">
                <a:solidFill>
                  <a:srgbClr val="FF0000"/>
                </a:solidFill>
              </a:rPr>
              <a:t>Ми навчаємо, щоб оцінювати?</a:t>
            </a:r>
            <a:br>
              <a:rPr lang="uk-UA" sz="3600" b="1" i="1" dirty="0" smtClean="0">
                <a:solidFill>
                  <a:srgbClr val="FF0000"/>
                </a:solidFill>
              </a:rPr>
            </a:br>
            <a:r>
              <a:rPr lang="uk-UA" sz="3600" b="1" i="1" dirty="0" smtClean="0">
                <a:solidFill>
                  <a:srgbClr val="FF0000"/>
                </a:solidFill>
              </a:rPr>
              <a:t>Ми оцінюємо, щоб навчати?</a:t>
            </a:r>
            <a:br>
              <a:rPr lang="uk-UA" sz="3600" b="1" i="1" dirty="0" smtClean="0">
                <a:solidFill>
                  <a:srgbClr val="FF0000"/>
                </a:solidFill>
              </a:rPr>
            </a:br>
            <a:endParaRPr lang="uk-UA" sz="4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6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9559255" cy="60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278335" y="522164"/>
            <a:ext cx="7488832" cy="4016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smtClean="0"/>
              <a:t>Підсумкове оцінювання за рік не здійснюють. </a:t>
            </a:r>
          </a:p>
          <a:p>
            <a:pPr marL="0" indent="0">
              <a:buNone/>
            </a:pPr>
            <a:r>
              <a:rPr lang="uk-UA" sz="2800" dirty="0" smtClean="0"/>
              <a:t>Річну оцінку виставляють на підставі загальних оцінок за І та II семестри або скоригованих семестрових оцінок. Річна оцінка не обов’язково є середнім арифметичним оцінок за І та II семестри. Для визначення річної оцінки потрібно враховувати динаміку особистих досягнень учня і учениці протягом року. Річне оцінювання також може бути скоригованим.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31598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9559255" cy="60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06327" y="243678"/>
            <a:ext cx="8064896" cy="1014148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Під час організації оцінювання результатів навчання здобувачів освіти рекомендовано:</a:t>
            </a:r>
            <a:endParaRPr lang="uk-UA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74279" y="1419812"/>
            <a:ext cx="8352928" cy="4358936"/>
          </a:xfrm>
        </p:spPr>
        <p:txBody>
          <a:bodyPr>
            <a:noAutofit/>
          </a:bodyPr>
          <a:lstStyle/>
          <a:p>
            <a:r>
              <a:rPr lang="uk-UA" sz="1300" dirty="0" smtClean="0"/>
              <a:t>визначати форми поточного і підсумкового оцінювання під час планування освітнього процесу на семестр; </a:t>
            </a:r>
          </a:p>
          <a:p>
            <a:r>
              <a:rPr lang="uk-UA" sz="1300" dirty="0" smtClean="0"/>
              <a:t>формулювати об’єктивні та зрозумілі для учнів навчальні цілі; </a:t>
            </a:r>
          </a:p>
          <a:p>
            <a:r>
              <a:rPr lang="uk-UA" sz="1300" dirty="0" smtClean="0"/>
              <a:t>основою для формулювання таких навчальних цілей є обов’язкові і очікувані результати навчання, визначені Державним стандартом / відповідними модельними Навчальними програмами; </a:t>
            </a:r>
          </a:p>
          <a:p>
            <a:r>
              <a:rPr lang="uk-UA" sz="1300" b="1" dirty="0" smtClean="0"/>
              <a:t>ознайомлювати учнів із критеріями та засобами оцінювання</a:t>
            </a:r>
            <a:r>
              <a:rPr lang="uk-UA" sz="1300" dirty="0" smtClean="0"/>
              <a:t>, за якими буде встановлюватися рівень досягнення ними результатів навчання на кінець навчального семестру та року, та ознайомлення із засобами оцінювання, якими буде встановлено результати навчання; </a:t>
            </a:r>
          </a:p>
          <a:p>
            <a:r>
              <a:rPr lang="uk-UA" sz="1300" b="1" dirty="0" smtClean="0"/>
              <a:t>надавати учням зворотний зв’язок</a:t>
            </a:r>
            <a:r>
              <a:rPr lang="uk-UA" sz="1300" dirty="0" smtClean="0"/>
              <a:t> щодо їхніх результатів навчання за певний період, який має бути зрозумілим і чітким, доброзичливим і своєчасним; </a:t>
            </a:r>
          </a:p>
          <a:p>
            <a:r>
              <a:rPr lang="uk-UA" sz="1300" b="1" dirty="0" smtClean="0"/>
              <a:t>важливо не протиставляти учнів / учениць одне одному</a:t>
            </a:r>
            <a:r>
              <a:rPr lang="uk-UA" sz="1300" dirty="0" smtClean="0"/>
              <a:t>; доцільно </a:t>
            </a:r>
            <a:r>
              <a:rPr lang="uk-UA" sz="1300" b="1" dirty="0" smtClean="0"/>
              <a:t>акцентувати увагу лише на позитивній динаміці досягнень</a:t>
            </a:r>
            <a:r>
              <a:rPr lang="uk-UA" sz="1300" dirty="0" smtClean="0"/>
              <a:t>; труднощі в навчанні варто обговорювати з учнями / ученицями індивідуально; </a:t>
            </a:r>
          </a:p>
          <a:p>
            <a:r>
              <a:rPr lang="uk-UA" sz="1300" dirty="0" smtClean="0"/>
              <a:t>зворотний зв’язок можна надавати в письмовій, усній або електронній формі, залежно від дидактичної мети й виду навчальної діяльності, інших умов; </a:t>
            </a:r>
          </a:p>
          <a:p>
            <a:r>
              <a:rPr lang="uk-UA" sz="1300" dirty="0" smtClean="0"/>
              <a:t>створювати умови для формування </a:t>
            </a:r>
            <a:r>
              <a:rPr lang="uk-UA" sz="1300" b="1" dirty="0" smtClean="0"/>
              <a:t>вміння учнів аналізувати власну навчальну діяльність (рефлексія); </a:t>
            </a:r>
          </a:p>
          <a:p>
            <a:r>
              <a:rPr lang="uk-UA" sz="1300" dirty="0" smtClean="0"/>
              <a:t>під час навчальної діяльності доцільно спрямовувати учнів на спостереження своїх дій і дій однокласників, осмислення своїх суджень і дій з огляду на їх відповідність навчальним цілям; </a:t>
            </a:r>
          </a:p>
          <a:p>
            <a:r>
              <a:rPr lang="uk-UA" sz="1300" dirty="0" smtClean="0"/>
              <a:t>важливим є створення умов для активної участі учнів у процесі оцінювання із застосуванням критеріїв, зокрема шляхом самооцінювання та взаємооцінювання, та спільне визначення подальших кроків для покращення результатів навчання; </a:t>
            </a:r>
          </a:p>
          <a:p>
            <a:r>
              <a:rPr lang="uk-UA" sz="1300" dirty="0" smtClean="0"/>
              <a:t>коригувати освітній процес з урахуванням результатів оцінювання та навчальних потреб учнів.</a:t>
            </a:r>
            <a:endParaRPr lang="uk-UA" sz="1300" dirty="0"/>
          </a:p>
        </p:txBody>
      </p:sp>
    </p:spTree>
    <p:extLst>
      <p:ext uri="{BB962C8B-B14F-4D97-AF65-F5344CB8AC3E}">
        <p14:creationId xmlns:p14="http://schemas.microsoft.com/office/powerpoint/2010/main" val="172819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9559255" cy="60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399" y="243678"/>
            <a:ext cx="7141570" cy="1014148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Оцінювання результатів навчання здійснюється за допомогою різних методів</a:t>
            </a: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295" y="1419812"/>
            <a:ext cx="8496944" cy="4502952"/>
          </a:xfrm>
        </p:spPr>
        <p:txBody>
          <a:bodyPr>
            <a:normAutofit/>
          </a:bodyPr>
          <a:lstStyle/>
          <a:p>
            <a:r>
              <a:rPr lang="uk-UA" sz="1700" dirty="0" smtClean="0"/>
              <a:t>усного опитування (індивідуальне, групове тощо); </a:t>
            </a:r>
          </a:p>
          <a:p>
            <a:r>
              <a:rPr lang="uk-UA" sz="1700" dirty="0" smtClean="0"/>
              <a:t>спостереження; </a:t>
            </a:r>
          </a:p>
          <a:p>
            <a:r>
              <a:rPr lang="uk-UA" sz="1700" dirty="0" smtClean="0"/>
              <a:t>аналіз портфоліо; </a:t>
            </a:r>
          </a:p>
          <a:p>
            <a:r>
              <a:rPr lang="uk-UA" sz="1700" dirty="0" smtClean="0"/>
              <a:t>письмових завдань (окремі навчальні завдання, зокрема тестові з використанням ІТ, перекази, диктанти тощо, а також </a:t>
            </a:r>
            <a:r>
              <a:rPr lang="uk-UA" sz="1700" dirty="0" err="1" smtClean="0"/>
              <a:t>діагностувальні</a:t>
            </a:r>
            <a:r>
              <a:rPr lang="uk-UA" sz="1700" dirty="0" smtClean="0"/>
              <a:t>, підсумкові роботи); </a:t>
            </a:r>
          </a:p>
          <a:p>
            <a:r>
              <a:rPr lang="uk-UA" sz="1700" dirty="0" smtClean="0"/>
              <a:t>практичних завдань (завдання на лабораторному обладнанні, реальних об’єктах; </a:t>
            </a:r>
          </a:p>
          <a:p>
            <a:r>
              <a:rPr lang="uk-UA" sz="1700" dirty="0" smtClean="0"/>
              <a:t>розрахункові та розрахунково-графічні роботи; навчальний проект; робота з картами, діаграмами; заповнення таблиць, побудова схем, моделей, зокрема з використанням електронних засобів навчання тощо);</a:t>
            </a:r>
          </a:p>
          <a:p>
            <a:r>
              <a:rPr lang="uk-UA" sz="1700" dirty="0" smtClean="0"/>
              <a:t>завдань із використанням ІТ (</a:t>
            </a:r>
            <a:r>
              <a:rPr lang="uk-UA" sz="1700" dirty="0" err="1" smtClean="0"/>
              <a:t>онлайн-тести</a:t>
            </a:r>
            <a:r>
              <a:rPr lang="uk-UA" sz="1700" dirty="0" smtClean="0"/>
              <a:t>, презентації результатів виконаних завдань та досліджень, комп’ютерні продукти тощо);</a:t>
            </a:r>
          </a:p>
          <a:p>
            <a:r>
              <a:rPr lang="uk-UA" sz="1700" dirty="0" smtClean="0"/>
              <a:t>самооцінювання, взаємооцінювання;</a:t>
            </a:r>
          </a:p>
          <a:p>
            <a:r>
              <a:rPr lang="uk-UA" sz="1700" dirty="0" smtClean="0"/>
              <a:t>комплексного, що поєднує різні способи й засоби оцінювання</a:t>
            </a:r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3077395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9559255" cy="60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50343" y="378148"/>
            <a:ext cx="7659192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/>
              <a:t>Під час оцінювання результатів навчання важливо враховувати дотримання здобувачами освіти </a:t>
            </a:r>
            <a:r>
              <a:rPr lang="uk-UA" b="1" dirty="0" smtClean="0"/>
              <a:t>принципів академічної доброчесності </a:t>
            </a:r>
            <a:r>
              <a:rPr lang="uk-UA" dirty="0" smtClean="0"/>
              <a:t>(самостійне виконання навчальних завдань, </a:t>
            </a:r>
            <a:r>
              <a:rPr lang="uk-UA" dirty="0" err="1" smtClean="0"/>
              <a:t>завдань</a:t>
            </a:r>
            <a:r>
              <a:rPr lang="uk-UA" dirty="0" smtClean="0"/>
              <a:t> поточного та підсумкового контролю результатів навчання; покликання на джерела інформації в разі використання ідей, розробок, тверджень, відомостей)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815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65" y="1"/>
            <a:ext cx="9559255" cy="60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8335" y="363994"/>
            <a:ext cx="42484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Пропонуємо опрацювати результати дослідження якості організації освітнього процесу в умовах війни у 2023/2024 навчальному році, що було проведене Державною службою якості освіти та обговорити їх в педагогічних колективах для врахування в організації освітнього процесу в 2024/2025 навчальному році. Детальна інформація щодо дослідження якості організації освітнього процесу в умовах війни у 2023/2024 навчальному році представлена у звіті (https://sqe.gov.ua/wpcontent/uploads/2024/05/Zvit_Osvita_pid_chas_viyni_2023_SQE-22.05.2024.pdf), підготовленому Державною службою якості освіту в співпраці з Державною освітньою установою «Навчально-методичний центр з питань якості освіти».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2" t="13500" r="30678" b="7842"/>
          <a:stretch/>
        </p:blipFill>
        <p:spPr bwMode="auto">
          <a:xfrm>
            <a:off x="5511083" y="375536"/>
            <a:ext cx="3904156" cy="475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01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559255" cy="60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4359" y="522164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Оцінювання</a:t>
            </a:r>
            <a:r>
              <a:rPr lang="ru-RU" dirty="0"/>
              <a:t> в </a:t>
            </a:r>
            <a:r>
              <a:rPr lang="ru-RU" dirty="0" err="1"/>
              <a:t>освіті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стандартизованих</a:t>
            </a:r>
            <a:r>
              <a:rPr lang="ru-RU" dirty="0"/>
              <a:t> </a:t>
            </a:r>
            <a:r>
              <a:rPr lang="ru-RU" dirty="0" err="1"/>
              <a:t>вимірювань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досягнень у </a:t>
            </a:r>
            <a:r>
              <a:rPr lang="ru-RU" dirty="0" err="1"/>
              <a:t>курсі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6367" y="1530276"/>
            <a:ext cx="7079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Оцінювання</a:t>
            </a:r>
            <a:r>
              <a:rPr lang="ru-RU" dirty="0"/>
              <a:t> в </a:t>
            </a:r>
            <a:r>
              <a:rPr lang="ru-RU" dirty="0" err="1"/>
              <a:t>освіті</a:t>
            </a:r>
            <a:r>
              <a:rPr lang="ru-RU" dirty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збирання</a:t>
            </a:r>
            <a:r>
              <a:rPr lang="ru-RU" dirty="0" smtClean="0"/>
              <a:t> й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те, </a:t>
            </a:r>
          </a:p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учень</a:t>
            </a:r>
            <a:r>
              <a:rPr lang="ru-RU" dirty="0" smtClean="0"/>
              <a:t>/</a:t>
            </a:r>
            <a:r>
              <a:rPr lang="ru-RU" dirty="0" err="1" smtClean="0"/>
              <a:t>учениця</a:t>
            </a:r>
            <a:r>
              <a:rPr lang="ru-RU" dirty="0" smtClean="0"/>
              <a:t> </a:t>
            </a:r>
            <a:r>
              <a:rPr lang="ru-RU" dirty="0" err="1" smtClean="0"/>
              <a:t>знає</a:t>
            </a:r>
            <a:r>
              <a:rPr lang="ru-RU" dirty="0" smtClean="0"/>
              <a:t>, </a:t>
            </a:r>
            <a:r>
              <a:rPr lang="ru-RU" dirty="0" err="1" smtClean="0"/>
              <a:t>вміє</a:t>
            </a:r>
            <a:r>
              <a:rPr lang="ru-RU" dirty="0" smtClean="0"/>
              <a:t>,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навчається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38375" y="3690516"/>
            <a:ext cx="6643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Оцінка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судження</a:t>
            </a:r>
            <a:r>
              <a:rPr lang="ru-RU" dirty="0" smtClean="0"/>
              <a:t>/думка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 результату, </a:t>
            </a:r>
            <a:r>
              <a:rPr lang="ru-RU" dirty="0" err="1" smtClean="0"/>
              <a:t>відповіді</a:t>
            </a:r>
            <a:r>
              <a:rPr lang="ru-RU" dirty="0" smtClean="0"/>
              <a:t>   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успішності</a:t>
            </a:r>
            <a:r>
              <a:rPr lang="ru-RU" dirty="0" smtClean="0"/>
              <a:t> </a:t>
            </a:r>
            <a:r>
              <a:rPr lang="ru-RU" dirty="0" err="1" smtClean="0"/>
              <a:t>учня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 </a:t>
            </a:r>
            <a:r>
              <a:rPr lang="uk-UA" dirty="0" smtClean="0"/>
              <a:t>до встановлених критеріїв і державних стандартів. 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566367" y="2580779"/>
            <a:ext cx="7406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Мета </a:t>
            </a:r>
            <a:r>
              <a:rPr lang="ru-RU" dirty="0" err="1" smtClean="0"/>
              <a:t>оцінювання</a:t>
            </a:r>
            <a:r>
              <a:rPr lang="ru-RU" dirty="0" smtClean="0"/>
              <a:t> –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знають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вміють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; </a:t>
            </a:r>
            <a:r>
              <a:rPr lang="ru-RU" dirty="0" err="1" smtClean="0"/>
              <a:t>коригування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; </a:t>
            </a:r>
            <a:r>
              <a:rPr lang="ru-RU" dirty="0" err="1" smtClean="0"/>
              <a:t>покращення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успішності</a:t>
            </a:r>
            <a:r>
              <a:rPr lang="ru-RU" dirty="0" smtClean="0"/>
              <a:t> </a:t>
            </a:r>
            <a:r>
              <a:rPr lang="ru-RU" dirty="0" err="1" smtClean="0"/>
              <a:t>учнів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6729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559255" cy="60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9559255" cy="60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18910" t="40435" r="25641" b="5127"/>
          <a:stretch/>
        </p:blipFill>
        <p:spPr bwMode="auto">
          <a:xfrm>
            <a:off x="-53813" y="90116"/>
            <a:ext cx="6336704" cy="3376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29663" t="22360" r="31029" b="5126"/>
          <a:stretch/>
        </p:blipFill>
        <p:spPr bwMode="auto">
          <a:xfrm>
            <a:off x="4158655" y="1891537"/>
            <a:ext cx="4968552" cy="4163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198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9559255" cy="60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34719" y="378148"/>
            <a:ext cx="39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Основними видами оцінювання результатів навчання учнів, що проводяться закладом, є </a:t>
            </a:r>
            <a:r>
              <a:rPr lang="uk-UA" b="1" dirty="0" smtClean="0"/>
              <a:t>формувальне оцінювання, підсумкове оцінювання та державна підсумкова атестація</a:t>
            </a:r>
            <a:r>
              <a:rPr lang="uk-UA" dirty="0" smtClean="0"/>
              <a:t>, відповідно до рекомендації щодо оцінювання результатів навчання здобувачів освіти відповідно до Державного стандарту базової середньої освіти, затверджені наказом Міністерства освіти і науки України від 02.08.2024 р. № 1093 (чинні для 5-7 класів).</a:t>
            </a:r>
            <a:endParaRPr lang="uk-UA" dirty="0"/>
          </a:p>
        </p:txBody>
      </p:sp>
      <p:pic>
        <p:nvPicPr>
          <p:cNvPr id="1026" name="Picture 2" descr="C:\Users\user\AppData\Local\Packages\Microsoft.Windows.Photos_8wekyb3d8bbwe\TempState\ShareServiceTempFolder\a5c10ea1-7851-430b-9349-cc77143ff4b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43" y="7218908"/>
            <a:ext cx="4383098" cy="620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user\AppData\Local\Packages\Microsoft.Windows.Photos_8wekyb3d8bbwe\TempState\ShareServiceTempFolder\a5c10ea1-7851-430b-9349-cc77143ff4b1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5" y="255547"/>
            <a:ext cx="417646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18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559255" cy="60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247" y="378148"/>
            <a:ext cx="8522495" cy="1014148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Яка різниця між формувальним та підсумковим оцінюванням?</a:t>
            </a:r>
            <a:br>
              <a:rPr lang="uk-UA" sz="3200" b="1" dirty="0" smtClean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8295" y="1242244"/>
            <a:ext cx="8005666" cy="4015745"/>
          </a:xfrm>
        </p:spPr>
        <p:txBody>
          <a:bodyPr>
            <a:noAutofit/>
          </a:bodyPr>
          <a:lstStyle/>
          <a:p>
            <a:pPr fontAlgn="base"/>
            <a:r>
              <a:rPr lang="uk-UA" sz="1800" b="1" dirty="0" smtClean="0"/>
              <a:t>У підсумковому оцінюванні </a:t>
            </a:r>
            <a:r>
              <a:rPr lang="uk-UA" sz="1800" dirty="0" smtClean="0"/>
              <a:t>суб’єктом оцінювання виступає вчитель. Саме педагог розробляє (або запозичує в готовому вигляді в інших авторів з дотриманням вимог академічної доброчесності) і використовує інструменти оцінювання (види робіт, критерії, шкали) для встановлення якості результатів навчання.</a:t>
            </a:r>
          </a:p>
          <a:p>
            <a:pPr fontAlgn="base"/>
            <a:r>
              <a:rPr lang="uk-UA" sz="1800" b="1" dirty="0" smtClean="0"/>
              <a:t>У формувальному оцінюванні </a:t>
            </a:r>
            <a:r>
              <a:rPr lang="uk-UA" sz="1800" dirty="0" smtClean="0"/>
              <a:t>вчитель втрачає свою монополію на оцінювання. Безумовно, педагоги здійснюють формувальне оцінювання, але взаємооцінювання та самооцінювання робить учнів також суб’єктами оцінювання. Це означає, що у формувальному оцінюванні інструменти оцінювання мають розроблятися учнями у співпраці з педагогом і застосуватися щодо робіт одне одного або власної роботи. У першу чергу це стосується критеріїв оцінювання, за якими учні перевіряють усні або письмові роботи. Але в процесі навчання можуть бути і такі навчальні ситуації, коли учні в співпраці з педагогом добирають завдання одне для одного з певного виду роботи, які потім підлягають оцінюванню самими ж дітьми за певними критеріями.</a:t>
            </a:r>
          </a:p>
          <a:p>
            <a:pPr marL="0" indent="0">
              <a:buNone/>
            </a:pPr>
            <a:r>
              <a:rPr lang="uk-UA" sz="1600" dirty="0" smtClean="0"/>
              <a:t/>
            </a:r>
            <a:br>
              <a:rPr lang="uk-UA" sz="1600" dirty="0" smtClean="0"/>
            </a:b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75690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9559255" cy="60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2271" y="23413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Формувальне оцінювання — це оцінювання, яке мотивує дітей вчитися. Учитель може </a:t>
            </a:r>
            <a:r>
              <a:rPr lang="uk-UA" sz="2400" dirty="0" err="1" smtClean="0"/>
              <a:t>підкоригувати</a:t>
            </a:r>
            <a:r>
              <a:rPr lang="uk-UA" sz="2400" dirty="0" smtClean="0"/>
              <a:t> учня, надати зворотний зв’язок у процесі навчання.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355" y="1530276"/>
            <a:ext cx="853294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base"/>
            <a:r>
              <a:rPr lang="uk-UA" sz="2000" dirty="0" smtClean="0"/>
              <a:t>1 Який очікуваний результат навчання?</a:t>
            </a:r>
          </a:p>
          <a:p>
            <a:pPr indent="457200" fontAlgn="base"/>
            <a:r>
              <a:rPr lang="uk-UA" sz="2000" dirty="0" smtClean="0"/>
              <a:t>2 Що я хочу знати про навчання моїх учнів?</a:t>
            </a:r>
          </a:p>
          <a:p>
            <a:pPr indent="457200" fontAlgn="base"/>
            <a:r>
              <a:rPr lang="uk-UA" sz="2000" dirty="0" smtClean="0"/>
              <a:t>3 Як я оцінюватиму учнів — письмово, усно, візуально, </a:t>
            </a:r>
            <a:r>
              <a:rPr lang="uk-UA" sz="2000" dirty="0" err="1" smtClean="0"/>
              <a:t>кінестетично</a:t>
            </a:r>
            <a:r>
              <a:rPr lang="uk-UA" sz="2000" dirty="0" smtClean="0"/>
              <a:t>?</a:t>
            </a:r>
          </a:p>
          <a:p>
            <a:pPr indent="457200" fontAlgn="base"/>
            <a:r>
              <a:rPr lang="uk-UA" sz="2000" dirty="0" smtClean="0"/>
              <a:t>Наприклад, вчитель може домовитися з учнями про невербальні засоби, за допомогою яких він оцінюватиме роботу: підморгнути, доторкнутися легенько до плеча, наклеїти стікер. Це означатиме, що в роботі є певні неточності, які потрібно виправити тут і зараз.</a:t>
            </a:r>
          </a:p>
          <a:p>
            <a:pPr indent="457200" fontAlgn="base"/>
            <a:r>
              <a:rPr lang="uk-UA" sz="2000" dirty="0" smtClean="0"/>
              <a:t>4 Коли я буду оцінювати — у процесі пояснення матеріалу чи після?</a:t>
            </a:r>
          </a:p>
          <a:p>
            <a:pPr indent="457200" fontAlgn="base"/>
            <a:r>
              <a:rPr lang="uk-UA" sz="2000" dirty="0" smtClean="0"/>
              <a:t>5 Що мені знадобиться для формувального оцінювання учнів? Наприклад, цифрові технології, приміщення як інструмент оцінювання, час, запрошений учитель чи гості як експерти.</a:t>
            </a:r>
          </a:p>
          <a:p>
            <a:pPr indent="457200" fontAlgn="base"/>
            <a:r>
              <a:rPr lang="uk-UA" sz="2000" dirty="0" smtClean="0"/>
              <a:t>6 Хто проводитиме оцінювання? Це буде взаємооцінювання чи оцінюватиме вчитель?</a:t>
            </a:r>
          </a:p>
          <a:p>
            <a:pPr indent="457200" fontAlgn="base"/>
            <a:r>
              <a:rPr lang="uk-UA" sz="2000" dirty="0" smtClean="0"/>
              <a:t>7 Хто буде оцінений — окремі учні, група чи весь клас?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04936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"/>
            <a:ext cx="9559255" cy="60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Формувальне оцінювання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4319" y="1314252"/>
            <a:ext cx="7789642" cy="4015745"/>
          </a:xfrm>
        </p:spPr>
        <p:txBody>
          <a:bodyPr>
            <a:noAutofit/>
          </a:bodyPr>
          <a:lstStyle/>
          <a:p>
            <a:r>
              <a:rPr lang="uk-UA" sz="2000" dirty="0" smtClean="0"/>
              <a:t>Покращення результатів роботи. Вчитель постійно спостерігає та аналізує, які методики спрацьовують у конкретному класі, а що взагалі не працює; які інструменти підвищують ефективність навчання учнів; які думки та теми обговорюються в класі (а отже, хвилюють учнів).</a:t>
            </a:r>
          </a:p>
          <a:p>
            <a:r>
              <a:rPr lang="uk-UA" sz="2000" dirty="0" smtClean="0"/>
              <a:t>До того ж так формуються довірливі та поважливі стосунки між дітьми та вчителем. Як результат – комфортна атмосфера в класі.</a:t>
            </a:r>
          </a:p>
          <a:p>
            <a:r>
              <a:rPr lang="uk-UA" sz="2000" dirty="0" smtClean="0"/>
              <a:t>Формувальне оцінювання - не банальна оцінка: це фокус на труднощах й допомога для кращого розуміння матеріалу; забезпечення вчасного </a:t>
            </a:r>
            <a:r>
              <a:rPr lang="uk-UA" sz="2000" dirty="0" err="1" smtClean="0"/>
              <a:t>фідбеку</a:t>
            </a:r>
            <a:r>
              <a:rPr lang="uk-UA" sz="2000" dirty="0" smtClean="0"/>
              <a:t> (зворотного зв’язку) як для учнів, так і для вчителя; допомога учням у виявленні та сприйнятті їхніх сильних та слабких сторін; допомога вчителям у визначенні матеріалу, складного для учнівського сприйняття.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73744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559255" cy="60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підлягає</a:t>
            </a:r>
            <a:r>
              <a:rPr lang="ru-RU" b="1" dirty="0"/>
              <a:t> </a:t>
            </a:r>
            <a:r>
              <a:rPr lang="ru-RU" b="1" dirty="0" err="1"/>
              <a:t>оцінюванню</a:t>
            </a:r>
            <a:r>
              <a:rPr lang="ru-RU" b="1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uk-UA" b="1" dirty="0" smtClean="0"/>
              <a:t>Об’єктом формувального </a:t>
            </a:r>
            <a:r>
              <a:rPr lang="uk-UA" dirty="0" smtClean="0"/>
              <a:t>оцінювання є особистісний розвиток учнів, їхній навчальний поступ, процес здобуття навчального досвіду як основи компетентності (зокрема, опанування наскрізних умінь, визначених у Державному стандарті базової середньої освіти).</a:t>
            </a:r>
          </a:p>
          <a:p>
            <a:pPr fontAlgn="base"/>
            <a:r>
              <a:rPr lang="uk-UA" b="1" dirty="0" smtClean="0"/>
              <a:t>Об’єктом підсумкового оцінювання </a:t>
            </a:r>
            <a:r>
              <a:rPr lang="uk-UA" dirty="0" smtClean="0"/>
              <a:t>є результати навчання здобувачів освіти у співвідношенні з обов’язковими результатами, визначеними Державним стандартом базової середньої освіти.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53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фон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559255" cy="608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uk-UA" b="1" dirty="0" smtClean="0"/>
              <a:t>Підсумкове оцінювання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303" y="1170236"/>
            <a:ext cx="8136904" cy="4015745"/>
          </a:xfrm>
        </p:spPr>
        <p:txBody>
          <a:bodyPr>
            <a:noAutofit/>
          </a:bodyPr>
          <a:lstStyle/>
          <a:p>
            <a:r>
              <a:rPr lang="uk-UA" sz="2400" dirty="0" smtClean="0"/>
              <a:t>Підсумкове оцінювання за семестр здійснюють за групами результатів навчання, що передбачені Критеріями оцінювання за освітніми галузями, з урахуванням різних форм і видів навчальної діяльності.</a:t>
            </a:r>
          </a:p>
          <a:p>
            <a:r>
              <a:rPr lang="uk-UA" sz="2400" dirty="0" smtClean="0"/>
              <a:t>Для формування висновків щодо рівня досягнення обов’язкових результатів навчання за семестр учитель і учителька може запропонувати учнівству: 1) виконати комплексну підсумкову роботу, завдання якої дозволяють установити результати навчання за всіма групами результатів, визначеними в Критеріях оцінювання за освітніми галузями; 2) виконати окремі підсумкові роботи для кожної групи результатів, визначеної у Критеріях оцінювання за освітніми галузями.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11454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1302</Words>
  <Application>Microsoft Office PowerPoint</Application>
  <PresentationFormat>Произвольный</PresentationFormat>
  <Paragraphs>59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Оцінювання інтегрованих курсів соціальної і здоров’язбережувальної освітньої галузі (5-6 та 7 класи) у 2024-2025 навчальному році   Ми навчаємо, щоб оцінювати? Ми оцінюємо, щоб навчати? </vt:lpstr>
      <vt:lpstr>Презентация PowerPoint</vt:lpstr>
      <vt:lpstr>Презентация PowerPoint</vt:lpstr>
      <vt:lpstr>Презентация PowerPoint</vt:lpstr>
      <vt:lpstr>Яка різниця між формувальним та підсумковим оцінюванням? </vt:lpstr>
      <vt:lpstr>Презентация PowerPoint</vt:lpstr>
      <vt:lpstr>Формувальне оцінювання</vt:lpstr>
      <vt:lpstr>Що підлягає оцінюванню?</vt:lpstr>
      <vt:lpstr>Підсумкове оцінювання</vt:lpstr>
      <vt:lpstr>Презентация PowerPoint</vt:lpstr>
      <vt:lpstr>Під час організації оцінювання результатів навчання здобувачів освіти рекомендовано:</vt:lpstr>
      <vt:lpstr>Оцінювання результатів навчання здійснюється за допомогою різних методів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безпеки закладу освіти: детальний опис та інструкції щодо оформлення</dc:title>
  <dc:creator>user</dc:creator>
  <cp:lastModifiedBy>user</cp:lastModifiedBy>
  <cp:revision>45</cp:revision>
  <cp:lastPrinted>2024-09-27T13:59:51Z</cp:lastPrinted>
  <dcterms:created xsi:type="dcterms:W3CDTF">2024-08-22T09:21:01Z</dcterms:created>
  <dcterms:modified xsi:type="dcterms:W3CDTF">2024-10-10T11:40:01Z</dcterms:modified>
</cp:coreProperties>
</file>