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5" r:id="rId19"/>
    <p:sldId id="274" r:id="rId20"/>
    <p:sldId id="271" r:id="rId21"/>
  </p:sldIdLst>
  <p:sldSz cx="9469438" cy="6084888"/>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038" y="-96"/>
      </p:cViewPr>
      <p:guideLst>
        <p:guide orient="horz" pos="1917"/>
        <p:guide pos="29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060879A-75B7-4989-AEE2-3FE6452780BC}" type="datetimeFigureOut">
              <a:rPr lang="ru-RU" smtClean="0"/>
              <a:t>29.08.2024</a:t>
            </a:fld>
            <a:endParaRPr lang="ru-RU"/>
          </a:p>
        </p:txBody>
      </p:sp>
      <p:sp>
        <p:nvSpPr>
          <p:cNvPr id="4" name="Образ слайда 3"/>
          <p:cNvSpPr>
            <a:spLocks noGrp="1" noRot="1" noChangeAspect="1"/>
          </p:cNvSpPr>
          <p:nvPr>
            <p:ph type="sldImg" idx="2"/>
          </p:nvPr>
        </p:nvSpPr>
        <p:spPr>
          <a:xfrm>
            <a:off x="2570163" y="514350"/>
            <a:ext cx="4003675"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2F137D6-E439-4DDB-9054-181E94FCD6E1}" type="slidenum">
              <a:rPr lang="ru-RU" smtClean="0"/>
              <a:t>‹#›</a:t>
            </a:fld>
            <a:endParaRPr lang="ru-RU"/>
          </a:p>
        </p:txBody>
      </p:sp>
    </p:spTree>
    <p:extLst>
      <p:ext uri="{BB962C8B-B14F-4D97-AF65-F5344CB8AC3E}">
        <p14:creationId xmlns:p14="http://schemas.microsoft.com/office/powerpoint/2010/main" val="286173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F137D6-E439-4DDB-9054-181E94FCD6E1}" type="slidenum">
              <a:rPr lang="ru-RU" smtClean="0"/>
              <a:t>13</a:t>
            </a:fld>
            <a:endParaRPr lang="ru-RU"/>
          </a:p>
        </p:txBody>
      </p:sp>
    </p:spTree>
    <p:extLst>
      <p:ext uri="{BB962C8B-B14F-4D97-AF65-F5344CB8AC3E}">
        <p14:creationId xmlns:p14="http://schemas.microsoft.com/office/powerpoint/2010/main" val="266688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F137D6-E439-4DDB-9054-181E94FCD6E1}" type="slidenum">
              <a:rPr lang="ru-RU" smtClean="0"/>
              <a:t>16</a:t>
            </a:fld>
            <a:endParaRPr lang="ru-RU"/>
          </a:p>
        </p:txBody>
      </p:sp>
    </p:spTree>
    <p:extLst>
      <p:ext uri="{BB962C8B-B14F-4D97-AF65-F5344CB8AC3E}">
        <p14:creationId xmlns:p14="http://schemas.microsoft.com/office/powerpoint/2010/main" val="18732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0210" y="1890263"/>
            <a:ext cx="8049023" cy="130430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20417" y="3448106"/>
            <a:ext cx="6628606" cy="155502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3A01F25-0B87-41B2-B287-98B60EB80A35}" type="datetimeFigureOut">
              <a:rPr lang="ru-RU" smtClean="0"/>
              <a:t>29.08.2024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F6CADA-2661-426D-8ADC-F356806D3574}" type="slidenum">
              <a:rPr lang="ru-RU" smtClean="0"/>
              <a:t>‹#›</a:t>
            </a:fld>
            <a:endParaRPr lang="ru-RU"/>
          </a:p>
        </p:txBody>
      </p:sp>
    </p:spTree>
    <p:extLst>
      <p:ext uri="{BB962C8B-B14F-4D97-AF65-F5344CB8AC3E}">
        <p14:creationId xmlns:p14="http://schemas.microsoft.com/office/powerpoint/2010/main" val="817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A01F25-0B87-41B2-B287-98B60EB80A35}" type="datetimeFigureOut">
              <a:rPr lang="ru-RU" smtClean="0"/>
              <a:t>29.08.2024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F6CADA-2661-426D-8ADC-F356806D3574}" type="slidenum">
              <a:rPr lang="ru-RU" smtClean="0"/>
              <a:t>‹#›</a:t>
            </a:fld>
            <a:endParaRPr lang="ru-RU"/>
          </a:p>
        </p:txBody>
      </p:sp>
    </p:spTree>
    <p:extLst>
      <p:ext uri="{BB962C8B-B14F-4D97-AF65-F5344CB8AC3E}">
        <p14:creationId xmlns:p14="http://schemas.microsoft.com/office/powerpoint/2010/main" val="381028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65345" y="243681"/>
            <a:ext cx="2130624" cy="51918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3475" y="243681"/>
            <a:ext cx="6234047" cy="519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A01F25-0B87-41B2-B287-98B60EB80A35}" type="datetimeFigureOut">
              <a:rPr lang="ru-RU" smtClean="0"/>
              <a:t>29.08.2024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F6CADA-2661-426D-8ADC-F356806D3574}" type="slidenum">
              <a:rPr lang="ru-RU" smtClean="0"/>
              <a:t>‹#›</a:t>
            </a:fld>
            <a:endParaRPr lang="ru-RU"/>
          </a:p>
        </p:txBody>
      </p:sp>
    </p:spTree>
    <p:extLst>
      <p:ext uri="{BB962C8B-B14F-4D97-AF65-F5344CB8AC3E}">
        <p14:creationId xmlns:p14="http://schemas.microsoft.com/office/powerpoint/2010/main" val="120981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A01F25-0B87-41B2-B287-98B60EB80A35}" type="datetimeFigureOut">
              <a:rPr lang="ru-RU" smtClean="0"/>
              <a:t>29.08.2024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F6CADA-2661-426D-8ADC-F356806D3574}" type="slidenum">
              <a:rPr lang="ru-RU" smtClean="0"/>
              <a:t>‹#›</a:t>
            </a:fld>
            <a:endParaRPr lang="ru-RU"/>
          </a:p>
        </p:txBody>
      </p:sp>
    </p:spTree>
    <p:extLst>
      <p:ext uri="{BB962C8B-B14F-4D97-AF65-F5344CB8AC3E}">
        <p14:creationId xmlns:p14="http://schemas.microsoft.com/office/powerpoint/2010/main" val="311278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022" y="3910110"/>
            <a:ext cx="8049023" cy="120852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48022" y="2579037"/>
            <a:ext cx="8049023" cy="133106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3A01F25-0B87-41B2-B287-98B60EB80A35}" type="datetimeFigureOut">
              <a:rPr lang="ru-RU" smtClean="0"/>
              <a:t>29.08.2024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F6CADA-2661-426D-8ADC-F356806D3574}" type="slidenum">
              <a:rPr lang="ru-RU" smtClean="0"/>
              <a:t>‹#›</a:t>
            </a:fld>
            <a:endParaRPr lang="ru-RU"/>
          </a:p>
        </p:txBody>
      </p:sp>
    </p:spTree>
    <p:extLst>
      <p:ext uri="{BB962C8B-B14F-4D97-AF65-F5344CB8AC3E}">
        <p14:creationId xmlns:p14="http://schemas.microsoft.com/office/powerpoint/2010/main" val="280961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3474" y="1419812"/>
            <a:ext cx="4182335" cy="40157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813634" y="1419812"/>
            <a:ext cx="4182335" cy="40157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3A01F25-0B87-41B2-B287-98B60EB80A35}" type="datetimeFigureOut">
              <a:rPr lang="ru-RU" smtClean="0"/>
              <a:t>29.08.2024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F6CADA-2661-426D-8ADC-F356806D3574}" type="slidenum">
              <a:rPr lang="ru-RU" smtClean="0"/>
              <a:t>‹#›</a:t>
            </a:fld>
            <a:endParaRPr lang="ru-RU"/>
          </a:p>
        </p:txBody>
      </p:sp>
    </p:spTree>
    <p:extLst>
      <p:ext uri="{BB962C8B-B14F-4D97-AF65-F5344CB8AC3E}">
        <p14:creationId xmlns:p14="http://schemas.microsoft.com/office/powerpoint/2010/main" val="202043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73476" y="1362059"/>
            <a:ext cx="4183979" cy="5676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73476" y="1929699"/>
            <a:ext cx="4183979" cy="35058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810344" y="1362059"/>
            <a:ext cx="4185624" cy="5676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810344" y="1929699"/>
            <a:ext cx="4185624" cy="35058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3A01F25-0B87-41B2-B287-98B60EB80A35}" type="datetimeFigureOut">
              <a:rPr lang="ru-RU" smtClean="0"/>
              <a:t>29.08.2024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1F6CADA-2661-426D-8ADC-F356806D3574}" type="slidenum">
              <a:rPr lang="ru-RU" smtClean="0"/>
              <a:t>‹#›</a:t>
            </a:fld>
            <a:endParaRPr lang="ru-RU"/>
          </a:p>
        </p:txBody>
      </p:sp>
    </p:spTree>
    <p:extLst>
      <p:ext uri="{BB962C8B-B14F-4D97-AF65-F5344CB8AC3E}">
        <p14:creationId xmlns:p14="http://schemas.microsoft.com/office/powerpoint/2010/main" val="249659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3A01F25-0B87-41B2-B287-98B60EB80A35}" type="datetimeFigureOut">
              <a:rPr lang="ru-RU" smtClean="0"/>
              <a:t>29.08.2024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1F6CADA-2661-426D-8ADC-F356806D3574}" type="slidenum">
              <a:rPr lang="ru-RU" smtClean="0"/>
              <a:t>‹#›</a:t>
            </a:fld>
            <a:endParaRPr lang="ru-RU"/>
          </a:p>
        </p:txBody>
      </p:sp>
    </p:spTree>
    <p:extLst>
      <p:ext uri="{BB962C8B-B14F-4D97-AF65-F5344CB8AC3E}">
        <p14:creationId xmlns:p14="http://schemas.microsoft.com/office/powerpoint/2010/main" val="3356015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A01F25-0B87-41B2-B287-98B60EB80A35}" type="datetimeFigureOut">
              <a:rPr lang="ru-RU" smtClean="0"/>
              <a:t>29.08.2024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1F6CADA-2661-426D-8ADC-F356806D3574}" type="slidenum">
              <a:rPr lang="ru-RU" smtClean="0"/>
              <a:t>‹#›</a:t>
            </a:fld>
            <a:endParaRPr lang="ru-RU"/>
          </a:p>
        </p:txBody>
      </p:sp>
    </p:spTree>
    <p:extLst>
      <p:ext uri="{BB962C8B-B14F-4D97-AF65-F5344CB8AC3E}">
        <p14:creationId xmlns:p14="http://schemas.microsoft.com/office/powerpoint/2010/main" val="213220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3476" y="242271"/>
            <a:ext cx="3115379" cy="1031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702288" y="242272"/>
            <a:ext cx="5293679" cy="51932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73476" y="1273323"/>
            <a:ext cx="3115379" cy="41622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A01F25-0B87-41B2-B287-98B60EB80A35}" type="datetimeFigureOut">
              <a:rPr lang="ru-RU" smtClean="0"/>
              <a:t>29.08.2024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F6CADA-2661-426D-8ADC-F356806D3574}" type="slidenum">
              <a:rPr lang="ru-RU" smtClean="0"/>
              <a:t>‹#›</a:t>
            </a:fld>
            <a:endParaRPr lang="ru-RU"/>
          </a:p>
        </p:txBody>
      </p:sp>
    </p:spTree>
    <p:extLst>
      <p:ext uri="{BB962C8B-B14F-4D97-AF65-F5344CB8AC3E}">
        <p14:creationId xmlns:p14="http://schemas.microsoft.com/office/powerpoint/2010/main" val="258070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6078" y="4259424"/>
            <a:ext cx="5681663" cy="50284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856078" y="543698"/>
            <a:ext cx="5681663" cy="36509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856078" y="4762272"/>
            <a:ext cx="5681663" cy="7141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A01F25-0B87-41B2-B287-98B60EB80A35}" type="datetimeFigureOut">
              <a:rPr lang="ru-RU" smtClean="0"/>
              <a:t>29.08.2024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F6CADA-2661-426D-8ADC-F356806D3574}" type="slidenum">
              <a:rPr lang="ru-RU" smtClean="0"/>
              <a:t>‹#›</a:t>
            </a:fld>
            <a:endParaRPr lang="ru-RU"/>
          </a:p>
        </p:txBody>
      </p:sp>
    </p:spTree>
    <p:extLst>
      <p:ext uri="{BB962C8B-B14F-4D97-AF65-F5344CB8AC3E}">
        <p14:creationId xmlns:p14="http://schemas.microsoft.com/office/powerpoint/2010/main" val="394234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3474" y="243678"/>
            <a:ext cx="8522495" cy="1014148"/>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73474" y="1419812"/>
            <a:ext cx="8522495" cy="401574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73476" y="5639796"/>
            <a:ext cx="2209535" cy="323964"/>
          </a:xfrm>
          <a:prstGeom prst="rect">
            <a:avLst/>
          </a:prstGeom>
        </p:spPr>
        <p:txBody>
          <a:bodyPr vert="horz" lIns="91440" tIns="45720" rIns="91440" bIns="45720" rtlCol="0" anchor="ctr"/>
          <a:lstStyle>
            <a:lvl1pPr algn="l">
              <a:defRPr sz="1200">
                <a:solidFill>
                  <a:schemeClr val="tx1">
                    <a:tint val="75000"/>
                  </a:schemeClr>
                </a:solidFill>
              </a:defRPr>
            </a:lvl1pPr>
          </a:lstStyle>
          <a:p>
            <a:fld id="{93A01F25-0B87-41B2-B287-98B60EB80A35}" type="datetimeFigureOut">
              <a:rPr lang="ru-RU" smtClean="0"/>
              <a:t>29.08.2024</a:t>
            </a:fld>
            <a:endParaRPr lang="ru-RU"/>
          </a:p>
        </p:txBody>
      </p:sp>
      <p:sp>
        <p:nvSpPr>
          <p:cNvPr id="5" name="Нижний колонтитул 4"/>
          <p:cNvSpPr>
            <a:spLocks noGrp="1"/>
          </p:cNvSpPr>
          <p:nvPr>
            <p:ph type="ftr" sz="quarter" idx="3"/>
          </p:nvPr>
        </p:nvSpPr>
        <p:spPr>
          <a:xfrm>
            <a:off x="3235395" y="5639796"/>
            <a:ext cx="2998655" cy="32396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786433" y="5639796"/>
            <a:ext cx="2209535" cy="323964"/>
          </a:xfrm>
          <a:prstGeom prst="rect">
            <a:avLst/>
          </a:prstGeom>
        </p:spPr>
        <p:txBody>
          <a:bodyPr vert="horz" lIns="91440" tIns="45720" rIns="91440" bIns="45720" rtlCol="0" anchor="ctr"/>
          <a:lstStyle>
            <a:lvl1pPr algn="r">
              <a:defRPr sz="1200">
                <a:solidFill>
                  <a:schemeClr val="tx1">
                    <a:tint val="75000"/>
                  </a:schemeClr>
                </a:solidFill>
              </a:defRPr>
            </a:lvl1pPr>
          </a:lstStyle>
          <a:p>
            <a:fld id="{E1F6CADA-2661-426D-8ADC-F356806D3574}" type="slidenum">
              <a:rPr lang="ru-RU" smtClean="0"/>
              <a:t>‹#›</a:t>
            </a:fld>
            <a:endParaRPr lang="ru-RU"/>
          </a:p>
        </p:txBody>
      </p:sp>
    </p:spTree>
    <p:extLst>
      <p:ext uri="{BB962C8B-B14F-4D97-AF65-F5344CB8AC3E}">
        <p14:creationId xmlns:p14="http://schemas.microsoft.com/office/powerpoint/2010/main" val="1864440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idx="4294967295"/>
          </p:nvPr>
        </p:nvSpPr>
        <p:spPr>
          <a:xfrm>
            <a:off x="1350343" y="1828530"/>
            <a:ext cx="7559422" cy="1304307"/>
          </a:xfrm>
        </p:spPr>
        <p:txBody>
          <a:bodyPr>
            <a:noAutofit/>
          </a:bodyPr>
          <a:lstStyle/>
          <a:p>
            <a:r>
              <a:rPr lang="uk-UA" sz="3600" b="1" dirty="0" smtClean="0"/>
              <a:t>Викладання інтегрованих курсів соціальної і здоров’язбережувальної освітньої галузі (5-6 та 7 класи) та предмета «Основи здоров’я» (8-9 класи) </a:t>
            </a:r>
            <a:br>
              <a:rPr lang="uk-UA" sz="3600" b="1" dirty="0" smtClean="0"/>
            </a:br>
            <a:r>
              <a:rPr lang="uk-UA" sz="3600" b="1" dirty="0" smtClean="0"/>
              <a:t>у 2024-2025 навчальному році</a:t>
            </a:r>
            <a:r>
              <a:rPr lang="uk-UA" sz="4800" b="1" dirty="0" smtClean="0"/>
              <a:t/>
            </a:r>
            <a:br>
              <a:rPr lang="uk-UA" sz="4800" b="1" dirty="0" smtClean="0"/>
            </a:br>
            <a:endParaRPr lang="uk-UA" sz="4800" dirty="0"/>
          </a:p>
        </p:txBody>
      </p:sp>
    </p:spTree>
    <p:extLst>
      <p:ext uri="{BB962C8B-B14F-4D97-AF65-F5344CB8AC3E}">
        <p14:creationId xmlns:p14="http://schemas.microsoft.com/office/powerpoint/2010/main" val="795061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50343" y="306140"/>
            <a:ext cx="7488832" cy="5586145"/>
          </a:xfrm>
          <a:prstGeom prst="rect">
            <a:avLst/>
          </a:prstGeom>
        </p:spPr>
        <p:txBody>
          <a:bodyPr wrap="square">
            <a:spAutoFit/>
          </a:bodyPr>
          <a:lstStyle/>
          <a:p>
            <a:r>
              <a:rPr lang="uk-UA" sz="2100" dirty="0" smtClean="0"/>
              <a:t>Соціальна і здоров’язбережувальна освітня галузь у 5-7 класах реалізується через інтегрований курс (наприклад, «Здоров’я, безпека та добробут» тощо), який може бути доповнений одним із курсів соціального, емоційного та етичного спрямування за рахунок годин навчального навантаження для перерозподілу між освітніми компонентами за умови, що для цих курсів заклад освіти використовує модельні навчальні програми, які отримали </a:t>
            </a:r>
            <a:r>
              <a:rPr lang="uk-UA" sz="2100" b="1" dirty="0" smtClean="0"/>
              <a:t>гриф «Рекомендовано Міністерством освіти і науки України», або навчальні програми, які отримали гриф «Схвалено для використання в освітньому процесі» в установленому порядку.</a:t>
            </a:r>
          </a:p>
          <a:p>
            <a:r>
              <a:rPr lang="uk-UA" sz="2100" dirty="0" smtClean="0"/>
              <a:t>У 8-9 класах для реалізації мети соціальної і здоров’язбережувальної освітньої галузі поєднують такі обов’язкові освітні компоненти: інтегрований курс соціальної і здоров’язбережувальної освітньої галузі (наприклад, «Здоров’я, безпека та добробут» тощо) і курс «Підприємництво і фінансова грамотність». </a:t>
            </a:r>
            <a:endParaRPr lang="uk-UA" sz="2100" b="1" dirty="0"/>
          </a:p>
        </p:txBody>
      </p:sp>
    </p:spTree>
    <p:extLst>
      <p:ext uri="{BB962C8B-B14F-4D97-AF65-F5344CB8AC3E}">
        <p14:creationId xmlns:p14="http://schemas.microsoft.com/office/powerpoint/2010/main" val="1968890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66367" y="234132"/>
            <a:ext cx="7128792" cy="5663089"/>
          </a:xfrm>
          <a:prstGeom prst="rect">
            <a:avLst/>
          </a:prstGeom>
        </p:spPr>
        <p:txBody>
          <a:bodyPr wrap="square">
            <a:spAutoFit/>
          </a:bodyPr>
          <a:lstStyle/>
          <a:p>
            <a:r>
              <a:rPr lang="uk-UA" sz="1900" dirty="0" smtClean="0"/>
              <a:t>Для 5-6 класів, заклад освіти може включити у навчальній план освітньої програми один із запропонованих курсів морального спрямування: «Етика», «Вчимося жити разом», «Культура добросусідства», «Духовність і мораль в житті людини і суспільства». </a:t>
            </a:r>
          </a:p>
          <a:p>
            <a:r>
              <a:rPr lang="uk-UA" sz="1900" i="1" dirty="0" smtClean="0">
                <a:solidFill>
                  <a:schemeClr val="tx2"/>
                </a:solidFill>
              </a:rPr>
              <a:t>перший варіант – у навчальний план включається інтегрований курс «Здоров’я, безпека та добробут» (1,5 </a:t>
            </a:r>
            <a:r>
              <a:rPr lang="uk-UA" sz="1900" i="1" dirty="0" err="1" smtClean="0">
                <a:solidFill>
                  <a:schemeClr val="tx2"/>
                </a:solidFill>
              </a:rPr>
              <a:t>год</a:t>
            </a:r>
            <a:r>
              <a:rPr lang="uk-UA" sz="1900" i="1" dirty="0" smtClean="0">
                <a:solidFill>
                  <a:schemeClr val="tx2"/>
                </a:solidFill>
              </a:rPr>
              <a:t> на тиждень); </a:t>
            </a:r>
          </a:p>
          <a:p>
            <a:r>
              <a:rPr lang="uk-UA" sz="1900" i="1" dirty="0" smtClean="0">
                <a:solidFill>
                  <a:schemeClr val="tx2"/>
                </a:solidFill>
              </a:rPr>
              <a:t>другий варіант – у навчальний план включається інтегрований курс «Здоров’я, безпека та добробут» (1 </a:t>
            </a:r>
            <a:r>
              <a:rPr lang="uk-UA" sz="1900" i="1" dirty="0" err="1" smtClean="0">
                <a:solidFill>
                  <a:schemeClr val="tx2"/>
                </a:solidFill>
              </a:rPr>
              <a:t>год</a:t>
            </a:r>
            <a:r>
              <a:rPr lang="uk-UA" sz="1900" i="1" dirty="0" smtClean="0">
                <a:solidFill>
                  <a:schemeClr val="tx2"/>
                </a:solidFill>
              </a:rPr>
              <a:t> на тиждень) у поєднанні з одним із навчальних курсів: «Етика», «Вчимося жити разом», «Культура добросусідства», «Духовність і мораль в житті людини і суспільства» (0,5 </a:t>
            </a:r>
            <a:r>
              <a:rPr lang="uk-UA" sz="1900" i="1" dirty="0" err="1" smtClean="0">
                <a:solidFill>
                  <a:schemeClr val="tx2"/>
                </a:solidFill>
              </a:rPr>
              <a:t>год</a:t>
            </a:r>
            <a:r>
              <a:rPr lang="uk-UA" sz="1900" i="1" dirty="0" smtClean="0">
                <a:solidFill>
                  <a:schemeClr val="tx2"/>
                </a:solidFill>
              </a:rPr>
              <a:t> на тиждень).</a:t>
            </a:r>
          </a:p>
          <a:p>
            <a:endParaRPr lang="uk-UA" sz="1900" b="1" dirty="0" smtClean="0"/>
          </a:p>
          <a:p>
            <a:r>
              <a:rPr lang="uk-UA" sz="1900" b="1" dirty="0" smtClean="0"/>
              <a:t>Для </a:t>
            </a:r>
            <a:r>
              <a:rPr lang="uk-UA" sz="1900" b="1" dirty="0"/>
              <a:t>7 класу (початок базового предметного навчання базової середньої освіти) </a:t>
            </a:r>
            <a:r>
              <a:rPr lang="uk-UA" sz="1900" dirty="0"/>
              <a:t>обирається нова модельна програма курсу «Здоров’я, безпека та добробут» для 7-9 класів, яка має забезпечувати наступність із модельною програмою інтегрованого курсу ЗБД для 5-6 класів.</a:t>
            </a:r>
          </a:p>
          <a:p>
            <a:endParaRPr lang="uk-UA" sz="2000" i="1" dirty="0"/>
          </a:p>
        </p:txBody>
      </p:sp>
    </p:spTree>
    <p:extLst>
      <p:ext uri="{BB962C8B-B14F-4D97-AF65-F5344CB8AC3E}">
        <p14:creationId xmlns:p14="http://schemas.microsoft.com/office/powerpoint/2010/main" val="2356736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82391" y="522164"/>
            <a:ext cx="7128792" cy="1477328"/>
          </a:xfrm>
          <a:prstGeom prst="rect">
            <a:avLst/>
          </a:prstGeom>
        </p:spPr>
        <p:txBody>
          <a:bodyPr wrap="square">
            <a:spAutoFit/>
          </a:bodyPr>
          <a:lstStyle/>
          <a:p>
            <a:r>
              <a:rPr lang="uk-UA" dirty="0" smtClean="0"/>
              <a:t>Автори модельної навчальної програми перетворюють орієнтири для оцінювання з Державного стандарту в очікувані результати навчання, яких потрібно досягти на кінець циклу навчання. Отже, завдання вчителя полягає у тому, щоб на уроках відповідної тематики створити умови для покрокового наближення учнів до їх досягнення. </a:t>
            </a:r>
            <a:endParaRPr lang="uk-UA"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64" t="13892" r="27984" b="13461"/>
          <a:stretch/>
        </p:blipFill>
        <p:spPr bwMode="auto">
          <a:xfrm>
            <a:off x="1854399" y="1967957"/>
            <a:ext cx="5688632" cy="3956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87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резентация фон Изображения – скачать бесплатно на Freep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9559255" cy="608488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8958" t="12266" r="29574" b="5453"/>
          <a:stretch/>
        </p:blipFill>
        <p:spPr bwMode="auto">
          <a:xfrm>
            <a:off x="1350343" y="0"/>
            <a:ext cx="3168352" cy="585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Рисунок 3"/>
          <p:cNvPicPr/>
          <p:nvPr/>
        </p:nvPicPr>
        <p:blipFill rotWithShape="1">
          <a:blip r:embed="rId5"/>
          <a:srcRect l="48638" t="18234" r="31090" b="21081"/>
          <a:stretch/>
        </p:blipFill>
        <p:spPr bwMode="auto">
          <a:xfrm>
            <a:off x="4649683" y="0"/>
            <a:ext cx="3541419" cy="5854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413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50343" y="738188"/>
            <a:ext cx="7200800" cy="4524315"/>
          </a:xfrm>
          <a:prstGeom prst="rect">
            <a:avLst/>
          </a:prstGeom>
        </p:spPr>
        <p:txBody>
          <a:bodyPr wrap="square">
            <a:spAutoFit/>
          </a:bodyPr>
          <a:lstStyle/>
          <a:p>
            <a:pPr algn="just"/>
            <a:r>
              <a:rPr lang="uk-UA" dirty="0" smtClean="0"/>
              <a:t>Кількість годин на вивчення кожного тематичного розділу інтегрованого курсу «Здоров’я, безпека та добробут» у 5-6 та 7 класах, зміст, обсяг і послідовність пропонованої учням інформації, організація її засвоєння можуть змінюватися відповідно до підготовленості класу, регіональних особливостей, робочого навчального плану школи, необхідності своєчасного реагування на конкретні умови, в яких відбувається освітній процес (в умовах воєнного часу, наближення епідемій, стихійне лихо, інфекційні хвороби тощо). </a:t>
            </a:r>
          </a:p>
          <a:p>
            <a:endParaRPr lang="uk-UA" dirty="0" smtClean="0"/>
          </a:p>
          <a:p>
            <a:pPr algn="just"/>
            <a:r>
              <a:rPr lang="uk-UA" dirty="0" smtClean="0"/>
              <a:t>Враховуючи тривалу широкомасштабну війну російських окупаційних військ фактично на всій території України вбачаємо за необхідність доповнити зміст модельних навчальних програм інтегрованого курсу «Здоров’я, безпека та добробут» питаннями особистої безпеки пов’язаними з ризиками воєнного часу. Педагогам необхідно включити відповідні питання у зміст навчальної програми закладу, передбачивши їх вивчення на початку навчального року </a:t>
            </a:r>
            <a:endParaRPr lang="uk-UA" dirty="0"/>
          </a:p>
        </p:txBody>
      </p:sp>
    </p:spTree>
    <p:extLst>
      <p:ext uri="{BB962C8B-B14F-4D97-AF65-F5344CB8AC3E}">
        <p14:creationId xmlns:p14="http://schemas.microsoft.com/office/powerpoint/2010/main" val="286410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66367" y="450156"/>
            <a:ext cx="6984776" cy="2862322"/>
          </a:xfrm>
          <a:prstGeom prst="rect">
            <a:avLst/>
          </a:prstGeom>
        </p:spPr>
        <p:txBody>
          <a:bodyPr wrap="square">
            <a:spAutoFit/>
          </a:bodyPr>
          <a:lstStyle/>
          <a:p>
            <a:r>
              <a:rPr lang="uk-UA" dirty="0" smtClean="0"/>
              <a:t>У процесі викладання інтегрованого курсу «Здоров’я, безпека та добробут» перевагу необхідно надавати активним / інтерактивним, творчим гнучким формам та методам організації навчальної діяльності, що ґрунтуються на активній співпраці всіх учасників освітнього процесу, наприклад: роботі в групах, обговоренню, мозковим штурмам, розробці ментальних карт, сюжетно-рольовим іграм, екскурсіям, моделюванню розв’язання проблем, дискусіям, дослідженням, практичним роботам, </a:t>
            </a:r>
            <a:r>
              <a:rPr lang="uk-UA" dirty="0" err="1" smtClean="0"/>
              <a:t>проєктній</a:t>
            </a:r>
            <a:r>
              <a:rPr lang="uk-UA" dirty="0" smtClean="0"/>
              <a:t> діяльності тощо. </a:t>
            </a:r>
          </a:p>
          <a:p>
            <a:endParaRPr lang="uk-UA" dirty="0"/>
          </a:p>
          <a:p>
            <a:endParaRPr lang="uk-UA" dirty="0"/>
          </a:p>
        </p:txBody>
      </p:sp>
      <p:pic>
        <p:nvPicPr>
          <p:cNvPr id="5122" name="Picture 2" descr="Новый тест Pisa-Test: школьники Германии хорошо работают в команде -  RusVerlag.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503" y="2898428"/>
            <a:ext cx="381000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178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Презентация фон Изображения – скачать бесплатно на Freep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734719" y="378148"/>
            <a:ext cx="3960440" cy="3693319"/>
          </a:xfrm>
          <a:prstGeom prst="rect">
            <a:avLst/>
          </a:prstGeom>
        </p:spPr>
        <p:txBody>
          <a:bodyPr wrap="square">
            <a:spAutoFit/>
          </a:bodyPr>
          <a:lstStyle/>
          <a:p>
            <a:pPr algn="ctr"/>
            <a:r>
              <a:rPr lang="uk-UA" dirty="0" smtClean="0"/>
              <a:t>Основними видами оцінювання результатів навчання учнів, що проводяться закладом, є </a:t>
            </a:r>
            <a:r>
              <a:rPr lang="uk-UA" b="1" dirty="0" smtClean="0"/>
              <a:t>формувальне оцінювання, підсумкове оцінювання та державна підсумкова атестація</a:t>
            </a:r>
            <a:r>
              <a:rPr lang="uk-UA" dirty="0" smtClean="0"/>
              <a:t>, відповідно до рекомендації щодо оцінювання результатів навчання здобувачів освіти відповідно до Державного стандарту базової середньої освіти, затверджені наказом Міністерства освіти і науки України від 02.08.2024 р. № 1093 (чинні для 5-7 класів).</a:t>
            </a:r>
            <a:endParaRPr lang="uk-UA" dirty="0"/>
          </a:p>
        </p:txBody>
      </p:sp>
      <p:pic>
        <p:nvPicPr>
          <p:cNvPr id="1026" name="Picture 2" descr="C:\Users\user\AppData\Local\Packages\Microsoft.Windows.Photos_8wekyb3d8bbwe\TempState\ShareServiceTempFolder\a5c10ea1-7851-430b-9349-cc77143ff4b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0343" y="7218908"/>
            <a:ext cx="4383098" cy="62012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user\AppData\Local\Packages\Microsoft.Windows.Photos_8wekyb3d8bbwe\TempState\ShareServiceTempFolder\a5c10ea1-7851-430b-9349-cc77143ff4b1.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215" y="255547"/>
            <a:ext cx="4176464" cy="5256584"/>
          </a:xfrm>
          <a:prstGeom prst="rect">
            <a:avLst/>
          </a:prstGeom>
          <a:noFill/>
          <a:ln>
            <a:noFill/>
          </a:ln>
        </p:spPr>
      </p:pic>
    </p:spTree>
    <p:extLst>
      <p:ext uri="{BB962C8B-B14F-4D97-AF65-F5344CB8AC3E}">
        <p14:creationId xmlns:p14="http://schemas.microsoft.com/office/powerpoint/2010/main" val="4180182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1206327" y="243678"/>
            <a:ext cx="8064896" cy="1014148"/>
          </a:xfrm>
        </p:spPr>
        <p:txBody>
          <a:bodyPr>
            <a:noAutofit/>
          </a:bodyPr>
          <a:lstStyle/>
          <a:p>
            <a:r>
              <a:rPr lang="uk-UA" sz="3200" b="1" dirty="0" smtClean="0"/>
              <a:t>Під час організації оцінювання результатів навчання здобувачів освіти рекомендуємо:</a:t>
            </a:r>
            <a:endParaRPr lang="uk-UA" sz="3200" b="1" dirty="0"/>
          </a:p>
        </p:txBody>
      </p:sp>
      <p:sp>
        <p:nvSpPr>
          <p:cNvPr id="4" name="Объект 3"/>
          <p:cNvSpPr>
            <a:spLocks noGrp="1"/>
          </p:cNvSpPr>
          <p:nvPr>
            <p:ph idx="1"/>
          </p:nvPr>
        </p:nvSpPr>
        <p:spPr>
          <a:xfrm>
            <a:off x="473474" y="1419812"/>
            <a:ext cx="8653733" cy="4358936"/>
          </a:xfrm>
        </p:spPr>
        <p:txBody>
          <a:bodyPr>
            <a:noAutofit/>
          </a:bodyPr>
          <a:lstStyle/>
          <a:p>
            <a:r>
              <a:rPr lang="uk-UA" sz="1300" dirty="0" smtClean="0"/>
              <a:t>визначати форми поточного і підсумкового оцінювання під час планування освітнього процесу на семестр; </a:t>
            </a:r>
          </a:p>
          <a:p>
            <a:r>
              <a:rPr lang="uk-UA" sz="1300" dirty="0" smtClean="0"/>
              <a:t>формулювати об’єктивні та зрозумілі для учнів навчальні цілі; </a:t>
            </a:r>
          </a:p>
          <a:p>
            <a:r>
              <a:rPr lang="uk-UA" sz="1300" dirty="0" smtClean="0"/>
              <a:t>основою для формулювання таких навчальних цілей є обов’язкові і очікувані результати навчання, визначені Державним стандартом / відповідними модельними Навчальними програмами; </a:t>
            </a:r>
          </a:p>
          <a:p>
            <a:r>
              <a:rPr lang="uk-UA" sz="1300" dirty="0" smtClean="0"/>
              <a:t>ознайомлювати учнів із критеріями та засобами оцінювання, за якими буде встановлюватися рівень досягнення ними результатів навчання на кінець навчального семестру та року, та ознайомлення із засобами оцінювання, якими буде встановлено результати навчання; </a:t>
            </a:r>
          </a:p>
          <a:p>
            <a:r>
              <a:rPr lang="uk-UA" sz="1300" dirty="0" smtClean="0"/>
              <a:t>надавати учням зворотний зв’язок щодо їхніх результатів навчання за певний період, який має бути зрозумілим і чітким, доброзичливим і своєчасним; </a:t>
            </a:r>
          </a:p>
          <a:p>
            <a:r>
              <a:rPr lang="uk-UA" sz="1300" dirty="0" smtClean="0"/>
              <a:t>важливо не протиставляти учнів / учениць одне одному; доцільно акцентувати увагу лише на позитивній динаміці досягнень; труднощі в навчанні варто обговорювати з учнями / ученицями індивідуально; </a:t>
            </a:r>
          </a:p>
          <a:p>
            <a:r>
              <a:rPr lang="uk-UA" sz="1300" dirty="0" smtClean="0"/>
              <a:t>зворотний зв’язок можна надавати в письмовій, усній або електронній формі, залежно від дидактичної мети й виду навчальної діяльності, інших умов; </a:t>
            </a:r>
          </a:p>
          <a:p>
            <a:r>
              <a:rPr lang="uk-UA" sz="1300" dirty="0" smtClean="0"/>
              <a:t>створювати умови для формування вміння учнів аналізувати власну навчальну діяльність (рефлексія); </a:t>
            </a:r>
          </a:p>
          <a:p>
            <a:r>
              <a:rPr lang="uk-UA" sz="1300" dirty="0" smtClean="0"/>
              <a:t>під час навчальної діяльності доцільно спрямовувати учнів на спостереження своїх дій і дій однокласників, осмислення своїх суджень і дій з огляду на їх відповідність навчальним цілям; </a:t>
            </a:r>
          </a:p>
          <a:p>
            <a:r>
              <a:rPr lang="uk-UA" sz="1300" dirty="0" smtClean="0"/>
              <a:t>важливим є створення умов для активної участі учнів у процесі оцінювання із застосуванням критеріїв, зокрема шляхом самооцінювання та взаємооцінювання, та спільне визначення подальших кроків для покращення результатів навчання; </a:t>
            </a:r>
          </a:p>
          <a:p>
            <a:r>
              <a:rPr lang="uk-UA" sz="1300" dirty="0" smtClean="0"/>
              <a:t>коригувати освітній процес з урахуванням результатів оцінювання та навчальних потреб учнів.</a:t>
            </a:r>
            <a:endParaRPr lang="uk-UA" sz="1300" dirty="0"/>
          </a:p>
        </p:txBody>
      </p:sp>
    </p:spTree>
    <p:extLst>
      <p:ext uri="{BB962C8B-B14F-4D97-AF65-F5344CB8AC3E}">
        <p14:creationId xmlns:p14="http://schemas.microsoft.com/office/powerpoint/2010/main" val="172819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854399" y="243678"/>
            <a:ext cx="7141570" cy="1014148"/>
          </a:xfrm>
        </p:spPr>
        <p:txBody>
          <a:bodyPr>
            <a:noAutofit/>
          </a:bodyPr>
          <a:lstStyle/>
          <a:p>
            <a:r>
              <a:rPr lang="uk-UA" sz="2800" b="1" dirty="0" smtClean="0"/>
              <a:t>Оцінювання результатів навчання здійснюється за допомогою різних методів</a:t>
            </a:r>
            <a:endParaRPr lang="uk-UA" sz="2800" b="1" dirty="0"/>
          </a:p>
        </p:txBody>
      </p:sp>
      <p:sp>
        <p:nvSpPr>
          <p:cNvPr id="3" name="Объект 2"/>
          <p:cNvSpPr>
            <a:spLocks noGrp="1"/>
          </p:cNvSpPr>
          <p:nvPr>
            <p:ph idx="1"/>
          </p:nvPr>
        </p:nvSpPr>
        <p:spPr>
          <a:xfrm>
            <a:off x="918295" y="1419812"/>
            <a:ext cx="8496944" cy="4502952"/>
          </a:xfrm>
        </p:spPr>
        <p:txBody>
          <a:bodyPr>
            <a:normAutofit/>
          </a:bodyPr>
          <a:lstStyle/>
          <a:p>
            <a:r>
              <a:rPr lang="uk-UA" sz="1700" dirty="0" smtClean="0"/>
              <a:t>усного опитування (індивідуальне, групове тощо); </a:t>
            </a:r>
          </a:p>
          <a:p>
            <a:r>
              <a:rPr lang="uk-UA" sz="1700" dirty="0" smtClean="0"/>
              <a:t>спостереження; </a:t>
            </a:r>
          </a:p>
          <a:p>
            <a:r>
              <a:rPr lang="uk-UA" sz="1700" dirty="0" smtClean="0"/>
              <a:t>аналіз портфоліо; </a:t>
            </a:r>
          </a:p>
          <a:p>
            <a:r>
              <a:rPr lang="uk-UA" sz="1700" dirty="0" smtClean="0"/>
              <a:t>письмових завдань (окремі навчальні завдання, зокрема тестові з використанням ІТ, перекази, диктанти тощо, а також </a:t>
            </a:r>
            <a:r>
              <a:rPr lang="uk-UA" sz="1700" dirty="0" err="1" smtClean="0"/>
              <a:t>діагностувальні</a:t>
            </a:r>
            <a:r>
              <a:rPr lang="uk-UA" sz="1700" dirty="0" smtClean="0"/>
              <a:t>, підсумкові роботи); </a:t>
            </a:r>
          </a:p>
          <a:p>
            <a:r>
              <a:rPr lang="uk-UA" sz="1700" dirty="0" smtClean="0"/>
              <a:t>практичних завдань (завдання на лабораторному обладнанні, реальних об’єктах; </a:t>
            </a:r>
          </a:p>
          <a:p>
            <a:r>
              <a:rPr lang="uk-UA" sz="1700" dirty="0" smtClean="0"/>
              <a:t>розрахункові та розрахунково-графічні роботи; навчальний проект; робота з картами, діаграмами; заповнення таблиць, побудова схем, моделей, зокрема з використанням електронних засобів навчання тощо);</a:t>
            </a:r>
          </a:p>
          <a:p>
            <a:r>
              <a:rPr lang="uk-UA" sz="1700" dirty="0" smtClean="0"/>
              <a:t>завдань із використанням ІТ (</a:t>
            </a:r>
            <a:r>
              <a:rPr lang="uk-UA" sz="1700" dirty="0" err="1" smtClean="0"/>
              <a:t>онлайн-тести</a:t>
            </a:r>
            <a:r>
              <a:rPr lang="uk-UA" sz="1700" dirty="0" smtClean="0"/>
              <a:t>, презентації результатів виконаних завдань та досліджень, комп’ютерні продукти тощо);</a:t>
            </a:r>
          </a:p>
          <a:p>
            <a:r>
              <a:rPr lang="uk-UA" sz="1700" dirty="0" smtClean="0"/>
              <a:t>самооцінювання, взаємооцінювання;</a:t>
            </a:r>
          </a:p>
          <a:p>
            <a:r>
              <a:rPr lang="uk-UA" sz="1700" dirty="0" smtClean="0"/>
              <a:t>комплексного, що поєднує різні способи й засоби оцінювання</a:t>
            </a:r>
            <a:endParaRPr lang="uk-UA" sz="1700" dirty="0"/>
          </a:p>
        </p:txBody>
      </p:sp>
    </p:spTree>
    <p:extLst>
      <p:ext uri="{BB962C8B-B14F-4D97-AF65-F5344CB8AC3E}">
        <p14:creationId xmlns:p14="http://schemas.microsoft.com/office/powerpoint/2010/main" val="3077395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4294967295"/>
          </p:nvPr>
        </p:nvSpPr>
        <p:spPr>
          <a:xfrm>
            <a:off x="1350343" y="378148"/>
            <a:ext cx="7659192" cy="5040560"/>
          </a:xfrm>
        </p:spPr>
        <p:txBody>
          <a:bodyPr>
            <a:normAutofit/>
          </a:bodyPr>
          <a:lstStyle/>
          <a:p>
            <a:pPr marL="0" indent="0" algn="just">
              <a:buNone/>
            </a:pPr>
            <a:r>
              <a:rPr lang="uk-UA" dirty="0" smtClean="0"/>
              <a:t>Під час оцінювання результатів навчання важливо враховувати дотримання здобувачами освіти </a:t>
            </a:r>
            <a:r>
              <a:rPr lang="uk-UA" b="1" dirty="0" smtClean="0"/>
              <a:t>принципів академічної доброчесності </a:t>
            </a:r>
            <a:r>
              <a:rPr lang="uk-UA" dirty="0" smtClean="0"/>
              <a:t>(самостійне виконання навчальних завдань, </a:t>
            </a:r>
            <a:r>
              <a:rPr lang="uk-UA" dirty="0" err="1" smtClean="0"/>
              <a:t>завдань</a:t>
            </a:r>
            <a:r>
              <a:rPr lang="uk-UA" dirty="0" smtClean="0"/>
              <a:t> поточного та підсумкового контролю результатів навчання; покликання на джерела інформації в разі використання ідей, розробок, тверджень, відомостей)</a:t>
            </a:r>
            <a:endParaRPr lang="uk-UA" dirty="0"/>
          </a:p>
        </p:txBody>
      </p:sp>
    </p:spTree>
    <p:extLst>
      <p:ext uri="{BB962C8B-B14F-4D97-AF65-F5344CB8AC3E}">
        <p14:creationId xmlns:p14="http://schemas.microsoft.com/office/powerpoint/2010/main" val="2008156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uk-UA" dirty="0" smtClean="0"/>
              <a:t>Пріоритетні напрями:</a:t>
            </a:r>
            <a:endParaRPr lang="uk-UA" dirty="0"/>
          </a:p>
        </p:txBody>
      </p:sp>
      <p:sp>
        <p:nvSpPr>
          <p:cNvPr id="5" name="Объект 4"/>
          <p:cNvSpPr>
            <a:spLocks noGrp="1"/>
          </p:cNvSpPr>
          <p:nvPr>
            <p:ph idx="1"/>
          </p:nvPr>
        </p:nvSpPr>
        <p:spPr>
          <a:xfrm>
            <a:off x="918295" y="1419812"/>
            <a:ext cx="8077674" cy="4015745"/>
          </a:xfrm>
        </p:spPr>
        <p:txBody>
          <a:bodyPr>
            <a:normAutofit fontScale="70000" lnSpcReduction="20000"/>
          </a:bodyPr>
          <a:lstStyle/>
          <a:p>
            <a:r>
              <a:rPr lang="uk-UA" dirty="0" smtClean="0"/>
              <a:t>продовження реформи загальної середньої освіти відповідно до Концепції «Нова українська школа» </a:t>
            </a:r>
          </a:p>
          <a:p>
            <a:r>
              <a:rPr lang="uk-UA" dirty="0" smtClean="0"/>
              <a:t>впровадження у 7 класах нового Державного стандарту базової середньої освіти; </a:t>
            </a:r>
          </a:p>
          <a:p>
            <a:r>
              <a:rPr lang="uk-UA" dirty="0" smtClean="0"/>
              <a:t>подолання втрат у навчанні, зумовлених спочатку тривалими карантинами, потім – військовою агресією </a:t>
            </a:r>
            <a:r>
              <a:rPr lang="uk-UA" dirty="0" err="1" smtClean="0"/>
              <a:t>рф</a:t>
            </a:r>
            <a:r>
              <a:rPr lang="uk-UA" dirty="0" smtClean="0"/>
              <a:t> на території нашої держави; </a:t>
            </a:r>
          </a:p>
          <a:p>
            <a:r>
              <a:rPr lang="uk-UA" dirty="0" smtClean="0"/>
              <a:t>посилення національно-патріотичного виховання, формування громадянської позиції, розвиток навичок інформаційної гігієни під час війни; </a:t>
            </a:r>
          </a:p>
          <a:p>
            <a:r>
              <a:rPr lang="uk-UA" dirty="0" smtClean="0"/>
              <a:t>просвіта з питань особистої безпеки; </a:t>
            </a:r>
          </a:p>
          <a:p>
            <a:r>
              <a:rPr lang="uk-UA" dirty="0" smtClean="0"/>
              <a:t>психологічна підтримка всіх учасників освітнього процесу. </a:t>
            </a:r>
            <a:endParaRPr lang="uk-UA" dirty="0"/>
          </a:p>
        </p:txBody>
      </p:sp>
    </p:spTree>
    <p:extLst>
      <p:ext uri="{BB962C8B-B14F-4D97-AF65-F5344CB8AC3E}">
        <p14:creationId xmlns:p14="http://schemas.microsoft.com/office/powerpoint/2010/main" val="3111419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66367" y="162124"/>
            <a:ext cx="7560840" cy="5632311"/>
          </a:xfrm>
          <a:prstGeom prst="rect">
            <a:avLst/>
          </a:prstGeom>
        </p:spPr>
        <p:txBody>
          <a:bodyPr wrap="square">
            <a:spAutoFit/>
          </a:bodyPr>
          <a:lstStyle/>
          <a:p>
            <a:r>
              <a:rPr lang="uk-UA" sz="2000" dirty="0" smtClean="0"/>
              <a:t>Забезпечити ефективну реалізацію Державного стандарту базової середньої освіти в цілому і соціальної та здоров’язбережувальної галузі зокрема може сучасний учитель – компетентний, творчий, гнучкий, умотивований, харизматичний, готовий самовдосконалюватися. Для цього важливо: </a:t>
            </a:r>
          </a:p>
          <a:p>
            <a:r>
              <a:rPr lang="uk-UA" sz="2000" b="1" dirty="0" smtClean="0"/>
              <a:t>Наважитися. </a:t>
            </a:r>
            <a:r>
              <a:rPr lang="uk-UA" sz="2000" dirty="0" smtClean="0"/>
              <a:t>Не боятися зробити рішучий крок, не можна переступити провалля кількома маленькими кроками. Потрібно зважитися на зміни. </a:t>
            </a:r>
          </a:p>
          <a:p>
            <a:r>
              <a:rPr lang="uk-UA" sz="2000" b="1" dirty="0" smtClean="0"/>
              <a:t>Аналізувати.</a:t>
            </a:r>
            <a:r>
              <a:rPr lang="uk-UA" sz="2000" dirty="0" smtClean="0"/>
              <a:t> Постійно визначати сучасність, актуальність, практичну зорієнтованість, ефективність завдань та організації діяльності тощо</a:t>
            </a:r>
          </a:p>
          <a:p>
            <a:r>
              <a:rPr lang="uk-UA" sz="2000" b="1" dirty="0" smtClean="0"/>
              <a:t>Створювати. </a:t>
            </a:r>
            <a:r>
              <a:rPr lang="uk-UA" sz="2000" dirty="0" smtClean="0"/>
              <a:t>Чужий досвід як одяг з чужого плеча. Звертати увагу на унікальний досвід колег, але самостійно створювати власний. </a:t>
            </a:r>
            <a:r>
              <a:rPr lang="uk-UA" sz="2000" b="1" dirty="0" smtClean="0"/>
              <a:t>Обдумувати</a:t>
            </a:r>
            <a:r>
              <a:rPr lang="uk-UA" sz="2000" dirty="0" smtClean="0"/>
              <a:t>. Керуватися здоровим глуздом, а не принципом «А я ще й так можу». </a:t>
            </a:r>
          </a:p>
          <a:p>
            <a:r>
              <a:rPr lang="uk-UA" sz="2000" b="1" dirty="0" smtClean="0"/>
              <a:t>Пробувати</a:t>
            </a:r>
            <a:r>
              <a:rPr lang="uk-UA" sz="2000" dirty="0" smtClean="0"/>
              <a:t>. Можливо, вдасться не з першого разу, але не помиляється той, хто нічого не робить. Вірити в можливості учнів і учні повірять в себе. </a:t>
            </a:r>
            <a:endParaRPr lang="uk-UA" dirty="0"/>
          </a:p>
        </p:txBody>
      </p:sp>
    </p:spTree>
    <p:extLst>
      <p:ext uri="{BB962C8B-B14F-4D97-AF65-F5344CB8AC3E}">
        <p14:creationId xmlns:p14="http://schemas.microsoft.com/office/powerpoint/2010/main" val="188701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5"/>
          <p:cNvSpPr>
            <a:spLocks noGrp="1"/>
          </p:cNvSpPr>
          <p:nvPr>
            <p:ph type="title"/>
          </p:nvPr>
        </p:nvSpPr>
        <p:spPr>
          <a:xfrm>
            <a:off x="846287" y="243678"/>
            <a:ext cx="8149682" cy="1014148"/>
          </a:xfrm>
        </p:spPr>
        <p:txBody>
          <a:bodyPr>
            <a:noAutofit/>
          </a:bodyPr>
          <a:lstStyle/>
          <a:p>
            <a:r>
              <a:rPr lang="uk-UA" sz="2400" b="1" dirty="0" smtClean="0"/>
              <a:t>Вимоги та рекомендації щодо створення безпечних умов перебування учасників освітнього процесу у закладах освіти</a:t>
            </a:r>
            <a:endParaRPr lang="uk-UA" sz="2400" b="1" dirty="0"/>
          </a:p>
        </p:txBody>
      </p:sp>
      <p:sp>
        <p:nvSpPr>
          <p:cNvPr id="7" name="Объект 6"/>
          <p:cNvSpPr>
            <a:spLocks noGrp="1"/>
          </p:cNvSpPr>
          <p:nvPr>
            <p:ph idx="1"/>
          </p:nvPr>
        </p:nvSpPr>
        <p:spPr>
          <a:xfrm>
            <a:off x="918295" y="1419812"/>
            <a:ext cx="7920880" cy="4502952"/>
          </a:xfrm>
        </p:spPr>
        <p:txBody>
          <a:bodyPr>
            <a:normAutofit fontScale="40000" lnSpcReduction="20000"/>
          </a:bodyPr>
          <a:lstStyle/>
          <a:p>
            <a:r>
              <a:rPr lang="uk-UA" sz="3500" dirty="0" smtClean="0"/>
              <a:t>Про підготовку закладів освіти до нового навчального року та проходження осінньо-зимового періоду 2024/25 року. </a:t>
            </a:r>
          </a:p>
          <a:p>
            <a:r>
              <a:rPr lang="uk-UA" sz="3500" dirty="0" smtClean="0"/>
              <a:t>Наказ МОН № 1222/42567 від 08 серпня 2024 року Про затвердження Порядку та умов здобуття загальної середньої освіти в комунальних закладах загальної середньої освіти в умовах воєнного стану в Україні </a:t>
            </a:r>
          </a:p>
          <a:p>
            <a:r>
              <a:rPr lang="uk-UA" sz="3500" dirty="0" smtClean="0"/>
              <a:t>Постанова про Порядок реалізації експериментального проєкту щодо створення в будівлях і спорудах закладів освіти захищених просторів (приміщень для фізичного захисту).</a:t>
            </a:r>
          </a:p>
          <a:p>
            <a:r>
              <a:rPr lang="uk-UA" sz="3500" dirty="0" smtClean="0"/>
              <a:t>Лист МОН № 1/11479-23 від 03.08.2023 «Про методичні рекомендації «Безпечне освітнє середовище: Надання індивідуальної підтримки учням з особливими освітніми потребами під час підготовки до реагування на надзвичайні ситуації» (розроблені ДУ «Український інститут розвитку освіти»). </a:t>
            </a:r>
          </a:p>
          <a:p>
            <a:r>
              <a:rPr lang="uk-UA" sz="3500" dirty="0" smtClean="0"/>
              <a:t>КОНЦЕПЦІЯ безпеки закладів освіти схвалено розпорядженням Кабінету Міністрів України від 7 квітня 2023 р. № 301-р. </a:t>
            </a:r>
          </a:p>
          <a:p>
            <a:r>
              <a:rPr lang="uk-UA" sz="3500" dirty="0" smtClean="0"/>
              <a:t>Рекомендації щодо організації укриття в об’єктах фонду захисних споруд цивільного захисту персоналу та дітей (учнів, студентів) закладів освіти (Додаток до листа ДСНС від 14.06.2022 № 03-1870/162-2). </a:t>
            </a:r>
          </a:p>
          <a:p>
            <a:r>
              <a:rPr lang="uk-UA" sz="3500" dirty="0" smtClean="0"/>
              <a:t>Рекомендації від ДСНС «Безпечне освітнє середовище: нові виміри безпеки», 18.08.2022.</a:t>
            </a:r>
          </a:p>
          <a:p>
            <a:r>
              <a:rPr lang="uk-UA" sz="3500" dirty="0" smtClean="0"/>
              <a:t>Санітарний регламент для закладів загальної середньої освіти </a:t>
            </a:r>
          </a:p>
          <a:p>
            <a:r>
              <a:rPr lang="uk-UA" sz="3500" dirty="0" smtClean="0"/>
              <a:t>Наказ Міністерства освіти і науки України від 26.12.2017 № 1669 «Про затвердження Положення про організацію роботи з охорони праці та безпеки життєдіяльності учасників освітнього процесу в установах і закладах освіти».</a:t>
            </a:r>
          </a:p>
          <a:p>
            <a:r>
              <a:rPr lang="uk-UA" sz="3500" dirty="0" smtClean="0"/>
              <a:t>Наказ Міністерства освіти і науки України від 15.08.2016 № 974 «Про затвердження Правил пожежної безпеки для навчальних закладів та установ системи освіти України»</a:t>
            </a:r>
            <a:endParaRPr lang="uk-UA" dirty="0"/>
          </a:p>
        </p:txBody>
      </p:sp>
    </p:spTree>
    <p:extLst>
      <p:ext uri="{BB962C8B-B14F-4D97-AF65-F5344CB8AC3E}">
        <p14:creationId xmlns:p14="http://schemas.microsoft.com/office/powerpoint/2010/main" val="421760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4294967295"/>
          </p:nvPr>
        </p:nvSpPr>
        <p:spPr>
          <a:xfrm>
            <a:off x="1350343" y="234132"/>
            <a:ext cx="6984776" cy="5544616"/>
          </a:xfrm>
        </p:spPr>
        <p:txBody>
          <a:bodyPr>
            <a:normAutofit fontScale="70000" lnSpcReduction="20000"/>
          </a:bodyPr>
          <a:lstStyle/>
          <a:p>
            <a:r>
              <a:rPr lang="uk-UA" b="1" dirty="0" smtClean="0"/>
              <a:t>Національна стратегія розбудови безпечного і здорового освітнього середовища у новій українській школі (схвалено Указом Президента України від 25 травня 2020 року № 195/2020). </a:t>
            </a:r>
          </a:p>
          <a:p>
            <a:pPr marL="0" indent="0">
              <a:buNone/>
            </a:pPr>
            <a:r>
              <a:rPr lang="uk-UA" i="1" dirty="0" smtClean="0"/>
              <a:t>Завдання: «формування в учасників освітнього процесу гігієнічних навичок та засад здорового способу життя, зокрема звичок здорового харчування, фізичної активності, безпечної комунікації» </a:t>
            </a:r>
          </a:p>
          <a:p>
            <a:r>
              <a:rPr lang="uk-UA" b="1" dirty="0" smtClean="0"/>
              <a:t>Національний план заходів щодо неінфекційних захворювань для досягнення глобальних цілей сталого розвитку (затверджено розпорядженням Кабінету Міністрів України від 26 липня 2018 р. № 530-р). </a:t>
            </a:r>
          </a:p>
          <a:p>
            <a:pPr marL="0" indent="0">
              <a:buNone/>
            </a:pPr>
            <a:r>
              <a:rPr lang="uk-UA" i="1" dirty="0" smtClean="0"/>
              <a:t>Завдання: «формування освітніх матеріалів з питань пропагування здорового способу життя та профілактики неінфекційних захворювань у навчальних програмах».</a:t>
            </a:r>
            <a:endParaRPr lang="uk-UA" i="1" dirty="0"/>
          </a:p>
        </p:txBody>
      </p:sp>
    </p:spTree>
    <p:extLst>
      <p:ext uri="{BB962C8B-B14F-4D97-AF65-F5344CB8AC3E}">
        <p14:creationId xmlns:p14="http://schemas.microsoft.com/office/powerpoint/2010/main" val="45784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4294967295"/>
          </p:nvPr>
        </p:nvSpPr>
        <p:spPr>
          <a:xfrm>
            <a:off x="1350343" y="234132"/>
            <a:ext cx="7632848" cy="5616624"/>
          </a:xfrm>
        </p:spPr>
        <p:txBody>
          <a:bodyPr>
            <a:normAutofit/>
          </a:bodyPr>
          <a:lstStyle/>
          <a:p>
            <a:pPr marL="0" indent="0">
              <a:buNone/>
            </a:pPr>
            <a:r>
              <a:rPr lang="uk-UA" dirty="0" smtClean="0"/>
              <a:t>Одним із найважливіших завдань у новому 2024-2025 навчальному році залишається фізична безпека і збереження життя і здоров’я усіх учасників освітнього процесу.</a:t>
            </a:r>
          </a:p>
          <a:p>
            <a:pPr marL="0" indent="0">
              <a:buNone/>
            </a:pPr>
            <a:r>
              <a:rPr lang="uk-UA" sz="2000" i="1" dirty="0" smtClean="0"/>
              <a:t>Питання створення безпечного освітнього середовища у закладі (сигнали повітряної тривоги та укриття), здійснення заходів щодо мінної безпеки (інформування учнів, спільні заходи із залученням ДСНС, ЮНІСЕФ та ін.), рекомендації для забезпечення комфортних та безпечних умов усіх учасників освітнього процесу (безпечний простір закладу освіти)</a:t>
            </a:r>
            <a:endParaRPr lang="uk-UA" sz="2400" dirty="0"/>
          </a:p>
        </p:txBody>
      </p:sp>
    </p:spTree>
    <p:extLst>
      <p:ext uri="{BB962C8B-B14F-4D97-AF65-F5344CB8AC3E}">
        <p14:creationId xmlns:p14="http://schemas.microsoft.com/office/powerpoint/2010/main" val="370830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34319" y="450156"/>
            <a:ext cx="7632848" cy="5324535"/>
          </a:xfrm>
          <a:prstGeom prst="rect">
            <a:avLst/>
          </a:prstGeom>
        </p:spPr>
        <p:txBody>
          <a:bodyPr wrap="square">
            <a:spAutoFit/>
          </a:bodyPr>
          <a:lstStyle/>
          <a:p>
            <a:r>
              <a:rPr lang="uk-UA" sz="2000" dirty="0" smtClean="0"/>
              <a:t>Важливим пріоритетом в діяльності закладів освіти є забезпечення психологічної стійкості усіх учасників освітнього процесу. Психологічними наслідками війни стали: посилення тривожних настроїв, страхів, розчарувань, розгубленості, </a:t>
            </a:r>
            <a:r>
              <a:rPr lang="uk-UA" sz="2000" dirty="0" err="1" smtClean="0"/>
              <a:t>дезадаптації</a:t>
            </a:r>
            <a:r>
              <a:rPr lang="uk-UA" sz="2000" dirty="0" smtClean="0"/>
              <a:t>, виснаження. Педагогічним працівникам необхідно турбуватися про власний ресурс і профілактику професійного вигорання, оскільки, підтримати учнів педагог може за умови власної стійкості та </a:t>
            </a:r>
            <a:r>
              <a:rPr lang="uk-UA" sz="2000" dirty="0" err="1" smtClean="0"/>
              <a:t>ресурсності</a:t>
            </a:r>
            <a:r>
              <a:rPr lang="uk-UA" sz="2000" dirty="0" smtClean="0"/>
              <a:t>, особистих ціннісних орієнтирів</a:t>
            </a:r>
          </a:p>
          <a:p>
            <a:endParaRPr lang="uk-UA" sz="2000" dirty="0" smtClean="0"/>
          </a:p>
          <a:p>
            <a:r>
              <a:rPr lang="uk-UA" sz="2000" dirty="0" smtClean="0"/>
              <a:t>Також необхідно розуміти й враховувати емоційний стан здобувачів освіти, адже у школі можуть бути учні, які переїхали із регіонів, де відбуваються військові дії, або які переживають втрату близьких людей тощо.</a:t>
            </a:r>
          </a:p>
          <a:p>
            <a:endParaRPr lang="uk-UA" sz="2000" dirty="0"/>
          </a:p>
          <a:p>
            <a:r>
              <a:rPr lang="ru-RU" sz="2000" dirty="0" err="1"/>
              <a:t>Запобігання</a:t>
            </a:r>
            <a:r>
              <a:rPr lang="ru-RU" sz="2000" dirty="0"/>
              <a:t> </a:t>
            </a:r>
            <a:r>
              <a:rPr lang="ru-RU" sz="2000" dirty="0" err="1"/>
              <a:t>вживання</a:t>
            </a:r>
            <a:r>
              <a:rPr lang="ru-RU" sz="2000" dirty="0"/>
              <a:t> </a:t>
            </a:r>
            <a:r>
              <a:rPr lang="ru-RU" sz="2000" dirty="0" err="1"/>
              <a:t>дітьми</a:t>
            </a:r>
            <a:r>
              <a:rPr lang="ru-RU" sz="2000" dirty="0"/>
              <a:t> та </a:t>
            </a:r>
            <a:r>
              <a:rPr lang="ru-RU" sz="2000" dirty="0" err="1"/>
              <a:t>учнівською</a:t>
            </a:r>
            <a:r>
              <a:rPr lang="ru-RU" sz="2000" dirty="0"/>
              <a:t> </a:t>
            </a:r>
            <a:r>
              <a:rPr lang="ru-RU" sz="2000" dirty="0" err="1"/>
              <a:t>молоддю</a:t>
            </a:r>
            <a:r>
              <a:rPr lang="ru-RU" sz="2000" dirty="0"/>
              <a:t> </a:t>
            </a:r>
            <a:r>
              <a:rPr lang="ru-RU" sz="2000" dirty="0" err="1"/>
              <a:t>наркотичних</a:t>
            </a:r>
            <a:r>
              <a:rPr lang="ru-RU" sz="2000" dirty="0"/>
              <a:t> та </a:t>
            </a:r>
            <a:r>
              <a:rPr lang="ru-RU" sz="2000" dirty="0" err="1"/>
              <a:t>психотропних</a:t>
            </a:r>
            <a:r>
              <a:rPr lang="ru-RU" sz="2000" dirty="0"/>
              <a:t> </a:t>
            </a:r>
            <a:r>
              <a:rPr lang="ru-RU" sz="2000" dirty="0" err="1"/>
              <a:t>речовин</a:t>
            </a:r>
            <a:r>
              <a:rPr lang="ru-RU" sz="2000" dirty="0"/>
              <a:t> </a:t>
            </a:r>
            <a:r>
              <a:rPr lang="ru-RU" sz="2000" dirty="0" err="1"/>
              <a:t>також</a:t>
            </a:r>
            <a:r>
              <a:rPr lang="ru-RU" sz="2000" dirty="0"/>
              <a:t> повинно </a:t>
            </a:r>
            <a:r>
              <a:rPr lang="ru-RU" sz="2000" dirty="0" err="1"/>
              <a:t>займати</a:t>
            </a:r>
            <a:r>
              <a:rPr lang="ru-RU" sz="2000" dirty="0"/>
              <a:t> </a:t>
            </a:r>
            <a:r>
              <a:rPr lang="ru-RU" sz="2000" dirty="0" err="1"/>
              <a:t>належне</a:t>
            </a:r>
            <a:r>
              <a:rPr lang="ru-RU" sz="2000" dirty="0"/>
              <a:t> </a:t>
            </a:r>
            <a:r>
              <a:rPr lang="ru-RU" sz="2000" dirty="0" err="1"/>
              <a:t>місце</a:t>
            </a:r>
            <a:r>
              <a:rPr lang="ru-RU" sz="2000" dirty="0"/>
              <a:t> в </a:t>
            </a:r>
            <a:r>
              <a:rPr lang="ru-RU" sz="2000" dirty="0" err="1"/>
              <a:t>організації</a:t>
            </a:r>
            <a:r>
              <a:rPr lang="ru-RU" sz="2000" dirty="0"/>
              <a:t> </a:t>
            </a:r>
            <a:r>
              <a:rPr lang="ru-RU" sz="2000" dirty="0" err="1"/>
              <a:t>освітнього</a:t>
            </a:r>
            <a:r>
              <a:rPr lang="ru-RU" sz="2000" dirty="0"/>
              <a:t> </a:t>
            </a:r>
            <a:r>
              <a:rPr lang="ru-RU" sz="2000" dirty="0" err="1"/>
              <a:t>процесу</a:t>
            </a:r>
            <a:r>
              <a:rPr lang="ru-RU" sz="2000" dirty="0"/>
              <a:t>.</a:t>
            </a:r>
            <a:endParaRPr lang="uk-UA" sz="2000" dirty="0"/>
          </a:p>
        </p:txBody>
      </p:sp>
    </p:spTree>
    <p:extLst>
      <p:ext uri="{BB962C8B-B14F-4D97-AF65-F5344CB8AC3E}">
        <p14:creationId xmlns:p14="http://schemas.microsoft.com/office/powerpoint/2010/main" val="268451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4294967295"/>
          </p:nvPr>
        </p:nvSpPr>
        <p:spPr>
          <a:xfrm>
            <a:off x="1422351" y="450156"/>
            <a:ext cx="7573963" cy="4016375"/>
          </a:xfrm>
        </p:spPr>
        <p:txBody>
          <a:bodyPr>
            <a:normAutofit fontScale="92500" lnSpcReduction="20000"/>
          </a:bodyPr>
          <a:lstStyle/>
          <a:p>
            <a:pPr marL="0" indent="0" algn="ctr">
              <a:buNone/>
            </a:pPr>
            <a:r>
              <a:rPr lang="uk-UA" dirty="0" smtClean="0"/>
              <a:t>Метою соціальної і здоров’язбережувальної освітньої галузі є розвиток особистості учня, який здатний до самоусвідомлення, гармонійної соціальної і міжособистісної взаємодії, спрямованої на збереження власного здоров’я та здоров’я інших осіб, дбає про безпеку, виявляє підприємливість та професійну зорієнтованість для забезпечення власного і суспільного добробуту.</a:t>
            </a:r>
            <a:endParaRPr lang="uk-UA" dirty="0"/>
          </a:p>
        </p:txBody>
      </p:sp>
    </p:spTree>
    <p:extLst>
      <p:ext uri="{BB962C8B-B14F-4D97-AF65-F5344CB8AC3E}">
        <p14:creationId xmlns:p14="http://schemas.microsoft.com/office/powerpoint/2010/main" val="4102110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p:txBody>
          <a:bodyPr>
            <a:noAutofit/>
          </a:bodyPr>
          <a:lstStyle/>
          <a:p>
            <a:r>
              <a:rPr lang="uk-UA" sz="2800" b="1" dirty="0" smtClean="0"/>
              <a:t>Обов’язкові результати навчання учнів, об’єднані у чотири групи, що охоплюють споріднені загальні результати</a:t>
            </a:r>
            <a:endParaRPr lang="uk-UA" sz="2800" b="1" dirty="0"/>
          </a:p>
        </p:txBody>
      </p:sp>
      <p:sp>
        <p:nvSpPr>
          <p:cNvPr id="4" name="Объект 3"/>
          <p:cNvSpPr>
            <a:spLocks noGrp="1"/>
          </p:cNvSpPr>
          <p:nvPr>
            <p:ph idx="1"/>
          </p:nvPr>
        </p:nvSpPr>
        <p:spPr/>
        <p:txBody>
          <a:bodyPr>
            <a:noAutofit/>
          </a:bodyPr>
          <a:lstStyle/>
          <a:p>
            <a:r>
              <a:rPr lang="uk-UA" sz="2300" dirty="0" smtClean="0"/>
              <a:t>турбується про особисте здоров’я та безпеку, уникає факторів ризику, реагує на фактори і діяльність, що становить загрозу для власного і суспільного життя, здоров’я, добробуту; </a:t>
            </a:r>
          </a:p>
          <a:p>
            <a:r>
              <a:rPr lang="uk-UA" sz="2300" dirty="0" smtClean="0"/>
              <a:t>визначає альтернативи, прогнозує наслідки, приймає рішення для власної безпеки та безпеки інших осіб, здоров’я і добробуту; </a:t>
            </a:r>
          </a:p>
          <a:p>
            <a:r>
              <a:rPr lang="uk-UA" sz="2300" dirty="0" smtClean="0"/>
              <a:t>усвідомлює цінність та дотримується здорового способу життя, аналізує та оцінює наслідки і ризики для здоров’я і суспільства; </a:t>
            </a:r>
          </a:p>
          <a:p>
            <a:r>
              <a:rPr lang="uk-UA" sz="2300" dirty="0" smtClean="0"/>
              <a:t>виявляє підприємливість та поводиться етично для поліпшення здоров’я, безпеки і добробуту власного та інших осіб.</a:t>
            </a:r>
            <a:endParaRPr lang="uk-UA" sz="2300" dirty="0"/>
          </a:p>
        </p:txBody>
      </p:sp>
    </p:spTree>
    <p:extLst>
      <p:ext uri="{BB962C8B-B14F-4D97-AF65-F5344CB8AC3E}">
        <p14:creationId xmlns:p14="http://schemas.microsoft.com/office/powerpoint/2010/main" val="359476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езентация фон Изображения – скачать бесплатно на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559255" cy="6084887"/>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4294967295"/>
          </p:nvPr>
        </p:nvSpPr>
        <p:spPr>
          <a:xfrm>
            <a:off x="1566367" y="234132"/>
            <a:ext cx="7731200" cy="4016375"/>
          </a:xfrm>
        </p:spPr>
        <p:txBody>
          <a:bodyPr>
            <a:normAutofit fontScale="85000" lnSpcReduction="10000"/>
          </a:bodyPr>
          <a:lstStyle/>
          <a:p>
            <a:pPr marL="0" indent="0" algn="just">
              <a:buNone/>
            </a:pPr>
            <a:r>
              <a:rPr lang="uk-UA" dirty="0" smtClean="0"/>
              <a:t>Відповідно до Типової освітньої програми для 5-9 класів закладів загальної середньої освіти, соціальна та здоров’язбережувальна галузь у 5 - 6 та 7 класах реалізується через обов’язковий інтегрований курс </a:t>
            </a:r>
            <a:r>
              <a:rPr lang="uk-UA" b="1" dirty="0" smtClean="0"/>
              <a:t>«Здоров’я, безпека та добробут», </a:t>
            </a:r>
            <a:r>
              <a:rPr lang="uk-UA" dirty="0" smtClean="0"/>
              <a:t>оскільки модельні навчальні програми цього курсу орієнтовані на досягнення учнями обов’язкових результатів навчання освітньої галузі, визначених Державним стандартом, у повному обсязі.</a:t>
            </a:r>
            <a:endParaRPr lang="uk-UA" dirty="0"/>
          </a:p>
        </p:txBody>
      </p:sp>
    </p:spTree>
    <p:extLst>
      <p:ext uri="{BB962C8B-B14F-4D97-AF65-F5344CB8AC3E}">
        <p14:creationId xmlns:p14="http://schemas.microsoft.com/office/powerpoint/2010/main" val="337664879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2013</Words>
  <Application>Microsoft Office PowerPoint</Application>
  <PresentationFormat>Произвольный</PresentationFormat>
  <Paragraphs>80</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Викладання інтегрованих курсів соціальної і здоров’язбережувальної освітньої галузі (5-6 та 7 класи) та предмета «Основи здоров’я» (8-9 класи)  у 2024-2025 навчальному році </vt:lpstr>
      <vt:lpstr>Пріоритетні напрями:</vt:lpstr>
      <vt:lpstr>Вимоги та рекомендації щодо створення безпечних умов перебування учасників освітнього процесу у закладах освіти</vt:lpstr>
      <vt:lpstr>Презентация PowerPoint</vt:lpstr>
      <vt:lpstr>Презентация PowerPoint</vt:lpstr>
      <vt:lpstr>Презентация PowerPoint</vt:lpstr>
      <vt:lpstr>Презентация PowerPoint</vt:lpstr>
      <vt:lpstr>Обов’язкові результати навчання учнів, об’єднані у чотири групи, що охоплюють споріднені загальні результати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Під час організації оцінювання результатів навчання здобувачів освіти рекомендуємо:</vt:lpstr>
      <vt:lpstr>Оцінювання результатів навчання здійснюється за допомогою різних методів</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Паспорт безпеки закладу освіти: детальний опис та інструкції щодо оформлення</dc:title>
  <dc:creator>user</dc:creator>
  <cp:lastModifiedBy>user</cp:lastModifiedBy>
  <cp:revision>22</cp:revision>
  <dcterms:created xsi:type="dcterms:W3CDTF">2024-08-22T09:21:01Z</dcterms:created>
  <dcterms:modified xsi:type="dcterms:W3CDTF">2024-08-29T13:38:44Z</dcterms:modified>
</cp:coreProperties>
</file>