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0" r:id="rId1"/>
  </p:sldMasterIdLst>
  <p:sldIdLst>
    <p:sldId id="256" r:id="rId2"/>
    <p:sldId id="287" r:id="rId3"/>
    <p:sldId id="281" r:id="rId4"/>
    <p:sldId id="283" r:id="rId5"/>
    <p:sldId id="290" r:id="rId6"/>
    <p:sldId id="280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BF65C"/>
    <a:srgbClr val="99FF66"/>
    <a:srgbClr val="990099"/>
    <a:srgbClr val="CC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>
        <p:scale>
          <a:sx n="78" d="100"/>
          <a:sy n="78" d="100"/>
        </p:scale>
        <p:origin x="-288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Lbls>
            <c:showLegendKey val="0"/>
            <c:showVal val="1"/>
            <c:showCatName val="0"/>
            <c:showSerName val="0"/>
            <c:showPercent val="1"/>
            <c:showBubbleSize val="0"/>
            <c:showLeaderLines val="1"/>
          </c:dLbls>
          <c:cat>
            <c:strRef>
              <c:f>Лист1!$A$2:$A$3</c:f>
              <c:strCache>
                <c:ptCount val="2"/>
                <c:pt idx="0">
                  <c:v>Загальна кількість учасників</c:v>
                </c:pt>
                <c:pt idx="1">
                  <c:v>Номінація "Історія"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301</c:v>
                </c:pt>
                <c:pt idx="1">
                  <c:v>60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Місто</c:v>
                </c:pt>
                <c:pt idx="1">
                  <c:v>Село</c:v>
                </c:pt>
                <c:pt idx="2">
                  <c:v>СМТ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15</c:v>
                </c:pt>
                <c:pt idx="1">
                  <c:v>35</c:v>
                </c:pt>
                <c:pt idx="2">
                  <c:v>10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2827904"/>
        <c:axId val="142829824"/>
      </c:barChart>
      <c:catAx>
        <c:axId val="142827904"/>
        <c:scaling>
          <c:orientation val="minMax"/>
        </c:scaling>
        <c:delete val="0"/>
        <c:axPos val="l"/>
        <c:majorTickMark val="out"/>
        <c:minorTickMark val="none"/>
        <c:tickLblPos val="nextTo"/>
        <c:crossAx val="142829824"/>
        <c:crosses val="autoZero"/>
        <c:auto val="1"/>
        <c:lblAlgn val="ctr"/>
        <c:lblOffset val="100"/>
        <c:noMultiLvlLbl val="0"/>
      </c:catAx>
      <c:valAx>
        <c:axId val="142829824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142827904"/>
        <c:crosses val="autoZero"/>
        <c:crossBetween val="between"/>
      </c:valAx>
      <c:spPr>
        <a:solidFill>
          <a:schemeClr val="accent5">
            <a:lumMod val="20000"/>
            <a:lumOff val="80000"/>
          </a:schemeClr>
        </a:solidFill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75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Лист1!$A$2:$A$5</c:f>
              <c:strCache>
                <c:ptCount val="4"/>
                <c:pt idx="0">
                  <c:v>Спеціаліст вищої категорії</c:v>
                </c:pt>
                <c:pt idx="1">
                  <c:v>Спеціаліст  І категорії</c:v>
                </c:pt>
                <c:pt idx="2">
                  <c:v>Спеціаліст ІІ категорії</c:v>
                </c:pt>
                <c:pt idx="3">
                  <c:v>Спеціаліст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23</c:v>
                </c:pt>
                <c:pt idx="1">
                  <c:v>14</c:v>
                </c:pt>
                <c:pt idx="2">
                  <c:v>19</c:v>
                </c:pt>
                <c:pt idx="3">
                  <c:v>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54507217847769"/>
          <c:y val="0.21844217519685039"/>
          <c:w val="0.32882611548556434"/>
          <c:h val="0.67605314960629925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Lbls>
            <c:showLegendKey val="0"/>
            <c:showVal val="1"/>
            <c:showCatName val="0"/>
            <c:showSerName val="0"/>
            <c:showPercent val="1"/>
            <c:showBubbleSize val="0"/>
            <c:separator>
</c:separator>
            <c:showLeaderLines val="1"/>
          </c:dLbls>
          <c:cat>
            <c:strRef>
              <c:f>Лист1!$A$2:$A$5</c:f>
              <c:strCache>
                <c:ptCount val="4"/>
                <c:pt idx="0">
                  <c:v>від 3 до 4 рр. </c:v>
                </c:pt>
                <c:pt idx="1">
                  <c:v>від 5 до 10 рр.</c:v>
                </c:pt>
                <c:pt idx="2">
                  <c:v>від 11 до 25 рр.</c:v>
                </c:pt>
                <c:pt idx="3">
                  <c:v>від 26 до 40 рр.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6</c:v>
                </c:pt>
                <c:pt idx="1">
                  <c:v>17</c:v>
                </c:pt>
                <c:pt idx="2">
                  <c:v>27</c:v>
                </c:pt>
                <c:pt idx="3">
                  <c:v>10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Чоловіки</c:v>
                </c:pt>
                <c:pt idx="1">
                  <c:v>Жінки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20</c:v>
                </c:pt>
                <c:pt idx="1">
                  <c:v>40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1953792"/>
        <c:axId val="111955328"/>
      </c:barChart>
      <c:catAx>
        <c:axId val="111953792"/>
        <c:scaling>
          <c:orientation val="minMax"/>
        </c:scaling>
        <c:delete val="0"/>
        <c:axPos val="b"/>
        <c:majorTickMark val="out"/>
        <c:minorTickMark val="none"/>
        <c:tickLblPos val="nextTo"/>
        <c:crossAx val="111955328"/>
        <c:crosses val="autoZero"/>
        <c:auto val="1"/>
        <c:lblAlgn val="ctr"/>
        <c:lblOffset val="100"/>
        <c:noMultiLvlLbl val="0"/>
      </c:catAx>
      <c:valAx>
        <c:axId val="11195532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11953792"/>
        <c:crosses val="autoZero"/>
        <c:crossBetween val="between"/>
      </c:valAx>
      <c:spPr>
        <a:solidFill>
          <a:schemeClr val="accent3">
            <a:lumMod val="20000"/>
            <a:lumOff val="80000"/>
          </a:schemeClr>
        </a:solidFill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26.11.2019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5B106E36-FD25-4E2D-B0AA-010F637433A0}" type="datetimeFigureOut">
              <a:rPr lang="ru-RU" smtClean="0"/>
              <a:pPr/>
              <a:t>26.11.2019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868" y="785794"/>
            <a:ext cx="5316322" cy="1828800"/>
          </a:xfrm>
        </p:spPr>
        <p:txBody>
          <a:bodyPr/>
          <a:lstStyle/>
          <a:p>
            <a:r>
              <a:rPr lang="uk-UA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Волинська </a:t>
            </a:r>
            <a:r>
              <a:rPr lang="uk-UA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область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63688" y="5085184"/>
            <a:ext cx="6800800" cy="1219200"/>
          </a:xfrm>
        </p:spPr>
        <p:txBody>
          <a:bodyPr>
            <a:noAutofit/>
          </a:bodyPr>
          <a:lstStyle/>
          <a:p>
            <a:pPr algn="r"/>
            <a:r>
              <a:rPr lang="uk-UA" sz="2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Статистичні дані за результатами реєстрації учасників першого туру конкурсу </a:t>
            </a:r>
            <a:endParaRPr lang="uk-UA" sz="20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15616" y="3645024"/>
            <a:ext cx="692948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i="1" cap="al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«І с т о р і я»</a:t>
            </a:r>
            <a:endParaRPr lang="ru-RU" sz="5400" b="1" i="1" cap="al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41187"/>
            <a:ext cx="1695017" cy="1130012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428750"/>
            <a:ext cx="2009775" cy="200025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679576" y="228600"/>
            <a:ext cx="6204792" cy="895350"/>
          </a:xfrm>
        </p:spPr>
        <p:txBody>
          <a:bodyPr>
            <a:noAutofit/>
          </a:bodyPr>
          <a:lstStyle/>
          <a:p>
            <a:r>
              <a:rPr lang="uk-UA" sz="18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Кількість учасників першого туру всеукраїнського конкурсу </a:t>
            </a:r>
            <a:r>
              <a:rPr lang="uk-UA" sz="1800" dirty="0" err="1" smtClean="0">
                <a:solidFill>
                  <a:schemeClr val="tx1"/>
                </a:solidFill>
                <a:latin typeface="Book Antiqua" panose="02040602050305030304" pitchFamily="18" charset="0"/>
              </a:rPr>
              <a:t>“Учитель</a:t>
            </a:r>
            <a:r>
              <a:rPr lang="uk-UA" sz="18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року - 2020” у номінації </a:t>
            </a:r>
            <a:r>
              <a:rPr lang="uk-UA" sz="1800" dirty="0" err="1" smtClean="0">
                <a:solidFill>
                  <a:schemeClr val="tx1"/>
                </a:solidFill>
                <a:latin typeface="Book Antiqua" panose="02040602050305030304" pitchFamily="18" charset="0"/>
              </a:rPr>
              <a:t>“Історія”</a:t>
            </a:r>
            <a:endParaRPr lang="uk-UA" sz="1800" dirty="0">
              <a:solidFill>
                <a:schemeClr val="tx1"/>
              </a:solidFill>
              <a:latin typeface="Book Antiqua" panose="02040602050305030304" pitchFamily="18" charset="0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942996"/>
          </a:xfrm>
        </p:spPr>
        <p:txBody>
          <a:bodyPr>
            <a:normAutofit/>
          </a:bodyPr>
          <a:lstStyle/>
          <a:p>
            <a:pPr algn="ctr"/>
            <a:endParaRPr lang="uk-UA" sz="1800" b="1" dirty="0" smtClean="0">
              <a:latin typeface="Bookman Old Style" panose="02050604050505020204" pitchFamily="18" charset="0"/>
            </a:endParaRPr>
          </a:p>
          <a:p>
            <a:endParaRPr lang="uk-UA" dirty="0"/>
          </a:p>
        </p:txBody>
      </p:sp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3182101293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66014" cy="990600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uk-UA" sz="20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Територіальне розміщення закладів освіти учасників першого туру всеукраїнського конкурсу </a:t>
            </a:r>
            <a:r>
              <a:rPr lang="uk-UA" sz="2000" dirty="0" err="1" smtClean="0">
                <a:solidFill>
                  <a:schemeClr val="tx1"/>
                </a:solidFill>
                <a:latin typeface="Book Antiqua" panose="02040602050305030304" pitchFamily="18" charset="0"/>
              </a:rPr>
              <a:t>“Учитель</a:t>
            </a:r>
            <a:r>
              <a:rPr lang="uk-UA" sz="20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року - 2020” </a:t>
            </a:r>
            <a:br>
              <a:rPr lang="uk-UA" sz="2000" dirty="0" smtClean="0">
                <a:solidFill>
                  <a:schemeClr val="tx1"/>
                </a:solidFill>
                <a:latin typeface="Book Antiqua" panose="02040602050305030304" pitchFamily="18" charset="0"/>
              </a:rPr>
            </a:br>
            <a:r>
              <a:rPr lang="uk-UA" sz="20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у номінації </a:t>
            </a:r>
            <a:r>
              <a:rPr lang="uk-UA" sz="2000" dirty="0" err="1" smtClean="0">
                <a:solidFill>
                  <a:schemeClr val="tx1"/>
                </a:solidFill>
                <a:latin typeface="Book Antiqua" panose="02040602050305030304" pitchFamily="18" charset="0"/>
              </a:rPr>
              <a:t>“Історія”</a:t>
            </a:r>
            <a:endParaRPr lang="uk-UA" sz="2000" dirty="0">
              <a:solidFill>
                <a:schemeClr val="tx1"/>
              </a:solidFill>
              <a:latin typeface="Book Antiqua" panose="02040602050305030304" pitchFamily="18" charset="0"/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3712155266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351840" cy="990600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uk-UA" sz="22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Кваліфікаційні категорії учасників першого туру всеукраїнського конкурсу </a:t>
            </a:r>
            <a:r>
              <a:rPr lang="uk-UA" sz="2200" dirty="0" err="1" smtClean="0">
                <a:solidFill>
                  <a:schemeClr val="tx1"/>
                </a:solidFill>
                <a:latin typeface="Book Antiqua" panose="02040602050305030304" pitchFamily="18" charset="0"/>
              </a:rPr>
              <a:t>“Учитель</a:t>
            </a:r>
            <a:r>
              <a:rPr lang="uk-UA" sz="22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року - 2020” </a:t>
            </a:r>
            <a:br>
              <a:rPr lang="uk-UA" sz="2200" dirty="0" smtClean="0">
                <a:solidFill>
                  <a:schemeClr val="tx1"/>
                </a:solidFill>
                <a:latin typeface="Book Antiqua" panose="02040602050305030304" pitchFamily="18" charset="0"/>
              </a:rPr>
            </a:br>
            <a:r>
              <a:rPr lang="uk-UA" sz="22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у номінації </a:t>
            </a:r>
            <a:r>
              <a:rPr lang="uk-UA" sz="2200" dirty="0" err="1" smtClean="0">
                <a:solidFill>
                  <a:schemeClr val="tx1"/>
                </a:solidFill>
                <a:latin typeface="Book Antiqua" panose="02040602050305030304" pitchFamily="18" charset="0"/>
              </a:rPr>
              <a:t>“Історія”</a:t>
            </a:r>
            <a:endParaRPr lang="ru-RU" sz="2200" dirty="0">
              <a:solidFill>
                <a:schemeClr val="tx1"/>
              </a:solidFill>
              <a:latin typeface="Book Antiqua" panose="02040602050305030304" pitchFamily="18" charset="0"/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961509544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979512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uk-UA" sz="22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Педагогічний стаж учасників першого туру всеукраїнського конкурсу </a:t>
            </a:r>
            <a:r>
              <a:rPr lang="uk-UA" sz="2200" dirty="0" err="1" smtClean="0">
                <a:solidFill>
                  <a:schemeClr val="tx1"/>
                </a:solidFill>
                <a:latin typeface="Book Antiqua" panose="02040602050305030304" pitchFamily="18" charset="0"/>
              </a:rPr>
              <a:t>“Учитель</a:t>
            </a:r>
            <a:r>
              <a:rPr lang="uk-UA" sz="22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року - 2020” у номінації </a:t>
            </a:r>
            <a:r>
              <a:rPr lang="uk-UA" sz="2200" dirty="0" err="1" smtClean="0">
                <a:solidFill>
                  <a:schemeClr val="tx1"/>
                </a:solidFill>
                <a:latin typeface="Book Antiqua" panose="02040602050305030304" pitchFamily="18" charset="0"/>
              </a:rPr>
              <a:t>“Історія”</a:t>
            </a:r>
            <a:endParaRPr lang="uk-UA" sz="2200" dirty="0">
              <a:solidFill>
                <a:schemeClr val="tx1"/>
              </a:solidFill>
              <a:latin typeface="Book Antiqua" panose="02040602050305030304" pitchFamily="18" charset="0"/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4170291004"/>
              </p:ext>
            </p:extLst>
          </p:nvPr>
        </p:nvGraphicFramePr>
        <p:xfrm>
          <a:off x="1475656" y="1412776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907504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uk-UA" sz="22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Стать учасників першого туру всеукраїнського конкурсу </a:t>
            </a:r>
            <a:r>
              <a:rPr lang="uk-UA" sz="2200" dirty="0" err="1" smtClean="0">
                <a:solidFill>
                  <a:schemeClr val="tx1"/>
                </a:solidFill>
                <a:latin typeface="Book Antiqua" panose="02040602050305030304" pitchFamily="18" charset="0"/>
              </a:rPr>
              <a:t>“Учитель</a:t>
            </a:r>
            <a:r>
              <a:rPr lang="uk-UA" sz="22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року - 2020” у номінації </a:t>
            </a:r>
            <a:r>
              <a:rPr lang="uk-UA" sz="2200" dirty="0" err="1" smtClean="0">
                <a:solidFill>
                  <a:schemeClr val="tx1"/>
                </a:solidFill>
                <a:latin typeface="Book Antiqua" panose="02040602050305030304" pitchFamily="18" charset="0"/>
              </a:rPr>
              <a:t>“Історія”</a:t>
            </a:r>
            <a:endParaRPr lang="uk-UA" sz="2200" dirty="0">
              <a:solidFill>
                <a:schemeClr val="tx1"/>
              </a:solidFill>
              <a:latin typeface="Book Antiqua" panose="0204060205030503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654105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E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63</TotalTime>
  <Words>100</Words>
  <Application>Microsoft Office PowerPoint</Application>
  <PresentationFormat>Экран (4:3)</PresentationFormat>
  <Paragraphs>8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Исполнительная</vt:lpstr>
      <vt:lpstr>Волинська область</vt:lpstr>
      <vt:lpstr>Кількість учасників першого туру всеукраїнського конкурсу “Учитель року - 2020” у номінації “Історія”</vt:lpstr>
      <vt:lpstr>Територіальне розміщення закладів освіти учасників першого туру всеукраїнського конкурсу “Учитель року - 2020”  у номінації “Історія”</vt:lpstr>
      <vt:lpstr>Кваліфікаційні категорії учасників першого туру всеукраїнського конкурсу “Учитель року - 2020”  у номінації “Історія”</vt:lpstr>
      <vt:lpstr>Педагогічний стаж учасників першого туру всеукраїнського конкурсу “Учитель року - 2020” у номінації “Історія”</vt:lpstr>
      <vt:lpstr>Стать учасників першого туру всеукраїнського конкурсу “Учитель року - 2020” у номінації “Історія”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К-219</dc:creator>
  <cp:lastModifiedBy>User</cp:lastModifiedBy>
  <cp:revision>169</cp:revision>
  <dcterms:created xsi:type="dcterms:W3CDTF">2017-12-05T14:45:00Z</dcterms:created>
  <dcterms:modified xsi:type="dcterms:W3CDTF">2019-11-26T09:07:27Z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1033-10.2.0.7646</vt:lpwstr>
  </property>
</Properties>
</file>