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60" r:id="rId1"/>
  </p:sldMasterIdLst>
  <p:notesMasterIdLst>
    <p:notesMasterId r:id="rId11"/>
  </p:notesMasterIdLst>
  <p:sldIdLst>
    <p:sldId id="256" r:id="rId2"/>
    <p:sldId id="262" r:id="rId3"/>
    <p:sldId id="258" r:id="rId4"/>
    <p:sldId id="315" r:id="rId5"/>
    <p:sldId id="322" r:id="rId6"/>
    <p:sldId id="321" r:id="rId7"/>
    <p:sldId id="324" r:id="rId8"/>
    <p:sldId id="280" r:id="rId9"/>
    <p:sldId id="281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00"/>
    <a:srgbClr val="FF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24" autoAdjust="0"/>
  </p:normalViewPr>
  <p:slideViewPr>
    <p:cSldViewPr>
      <p:cViewPr>
        <p:scale>
          <a:sx n="69" d="100"/>
          <a:sy n="69" d="100"/>
        </p:scale>
        <p:origin x="396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5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6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7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8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ru-RU" dirty="0" err="1" smtClean="0"/>
              <a:t>Загальна</a:t>
            </a:r>
            <a:r>
              <a:rPr lang="ru-RU" baseline="0" dirty="0" smtClean="0"/>
              <a:t> </a:t>
            </a:r>
            <a:r>
              <a:rPr lang="ru-RU" baseline="0" dirty="0" err="1" smtClean="0"/>
              <a:t>кількість</a:t>
            </a:r>
            <a:r>
              <a:rPr lang="ru-RU" baseline="0" dirty="0" smtClean="0"/>
              <a:t> </a:t>
            </a:r>
            <a:r>
              <a:rPr lang="ru-RU" baseline="0" dirty="0" err="1" smtClean="0"/>
              <a:t>учасників</a:t>
            </a:r>
            <a:endParaRPr lang="ru-RU" dirty="0"/>
          </a:p>
        </c:rich>
      </c:tx>
      <c:layout/>
      <c:overlay val="0"/>
    </c:title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Загальна кількість учасників</c:v>
                </c:pt>
              </c:strCache>
            </c:strRef>
          </c:tx>
          <c:explosion val="25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Лист1!$A$2:$A$6</c:f>
              <c:strCache>
                <c:ptCount val="5"/>
                <c:pt idx="0">
                  <c:v>Зарубіжна літератрура</c:v>
                </c:pt>
                <c:pt idx="1">
                  <c:v>Хімія</c:v>
                </c:pt>
                <c:pt idx="2">
                  <c:v>Історія</c:v>
                </c:pt>
                <c:pt idx="3">
                  <c:v>Образотворче мистецтво</c:v>
                </c:pt>
                <c:pt idx="4">
                  <c:v>Початкова освіта</c:v>
                </c:pt>
              </c:strCache>
            </c:strRef>
          </c:cat>
          <c:val>
            <c:numRef>
              <c:f>Лист1!$B$2:$B$6</c:f>
              <c:numCache>
                <c:formatCode>General</c:formatCode>
                <c:ptCount val="5"/>
                <c:pt idx="0">
                  <c:v>43</c:v>
                </c:pt>
                <c:pt idx="1">
                  <c:v>43</c:v>
                </c:pt>
                <c:pt idx="2">
                  <c:v>60</c:v>
                </c:pt>
                <c:pt idx="3">
                  <c:v>30</c:v>
                </c:pt>
                <c:pt idx="4">
                  <c:v>125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1646522309711287"/>
          <c:y val="3.2656249999999998E-2"/>
          <c:w val="0.71262844488188981"/>
          <c:h val="0.9034375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Місто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</c:f>
              <c:strCache>
                <c:ptCount val="1"/>
                <c:pt idx="0">
                  <c:v>Категория 1</c:v>
                </c:pt>
              </c:strCache>
            </c:strRef>
          </c:cat>
          <c:val>
            <c:numRef>
              <c:f>Лист1!$B$2</c:f>
              <c:numCache>
                <c:formatCode>General</c:formatCode>
                <c:ptCount val="1"/>
                <c:pt idx="0">
                  <c:v>86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Село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</c:f>
              <c:strCache>
                <c:ptCount val="1"/>
                <c:pt idx="0">
                  <c:v>Категория 1</c:v>
                </c:pt>
              </c:strCache>
            </c:strRef>
          </c:cat>
          <c:val>
            <c:numRef>
              <c:f>Лист1!$C$2</c:f>
              <c:numCache>
                <c:formatCode>General</c:formatCode>
                <c:ptCount val="1"/>
                <c:pt idx="0">
                  <c:v>177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СМТ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</c:f>
              <c:strCache>
                <c:ptCount val="1"/>
                <c:pt idx="0">
                  <c:v>Категория 1</c:v>
                </c:pt>
              </c:strCache>
            </c:strRef>
          </c:cat>
          <c:val>
            <c:numRef>
              <c:f>Лист1!$D$2</c:f>
              <c:numCache>
                <c:formatCode>General</c:formatCode>
                <c:ptCount val="1"/>
                <c:pt idx="0">
                  <c:v>38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128559744"/>
        <c:axId val="142978048"/>
      </c:barChart>
      <c:catAx>
        <c:axId val="128559744"/>
        <c:scaling>
          <c:orientation val="minMax"/>
        </c:scaling>
        <c:delete val="1"/>
        <c:axPos val="b"/>
        <c:majorTickMark val="out"/>
        <c:minorTickMark val="none"/>
        <c:tickLblPos val="nextTo"/>
        <c:crossAx val="142978048"/>
        <c:crosses val="autoZero"/>
        <c:auto val="1"/>
        <c:lblAlgn val="ctr"/>
        <c:lblOffset val="100"/>
        <c:noMultiLvlLbl val="0"/>
      </c:catAx>
      <c:valAx>
        <c:axId val="142978048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28559744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8.0089730971128606E-2"/>
          <c:y val="0"/>
          <c:w val="0.55042470472440941"/>
          <c:h val="0.80625000000000002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dPt>
            <c:idx val="1"/>
            <c:bubble3D val="0"/>
            <c:spPr>
              <a:solidFill>
                <a:schemeClr val="accent6">
                  <a:lumMod val="75000"/>
                </a:schemeClr>
              </a:solidFill>
            </c:spPr>
          </c:dPt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Лист1!$A$2:$A$3</c:f>
              <c:strCache>
                <c:ptCount val="2"/>
                <c:pt idx="0">
                  <c:v>Заклади загальної середньої освіти</c:v>
                </c:pt>
                <c:pt idx="1">
                  <c:v>Заклади профтехосвіти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300</c:v>
                </c:pt>
                <c:pt idx="1">
                  <c:v>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Лист1!$A$2:$A$6</c:f>
              <c:strCache>
                <c:ptCount val="5"/>
                <c:pt idx="0">
                  <c:v>від 3 до 4 рр. </c:v>
                </c:pt>
                <c:pt idx="1">
                  <c:v>від 5 до 10 рр.</c:v>
                </c:pt>
                <c:pt idx="2">
                  <c:v>від 11 до 25 рр.</c:v>
                </c:pt>
                <c:pt idx="3">
                  <c:v>від 26 до 40 рр.</c:v>
                </c:pt>
                <c:pt idx="4">
                  <c:v>більше 40</c:v>
                </c:pt>
              </c:strCache>
            </c:strRef>
          </c:cat>
          <c:val>
            <c:numRef>
              <c:f>Лист1!$B$2:$B$6</c:f>
              <c:numCache>
                <c:formatCode>General</c:formatCode>
                <c:ptCount val="5"/>
                <c:pt idx="0">
                  <c:v>12</c:v>
                </c:pt>
                <c:pt idx="1">
                  <c:v>76</c:v>
                </c:pt>
                <c:pt idx="2">
                  <c:v>155</c:v>
                </c:pt>
                <c:pt idx="3">
                  <c:v>57</c:v>
                </c:pt>
                <c:pt idx="4">
                  <c:v>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75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explosion val="25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Лист1!$A$2:$A$5</c:f>
              <c:strCache>
                <c:ptCount val="4"/>
                <c:pt idx="0">
                  <c:v>Спеціаліст вищої категорії</c:v>
                </c:pt>
                <c:pt idx="1">
                  <c:v>Спеціаліст  І категорії</c:v>
                </c:pt>
                <c:pt idx="2">
                  <c:v>Спеціаліст ІІ категорії</c:v>
                </c:pt>
                <c:pt idx="3">
                  <c:v>Спеціаліст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100</c:v>
                </c:pt>
                <c:pt idx="1">
                  <c:v>98</c:v>
                </c:pt>
                <c:pt idx="2">
                  <c:v>75</c:v>
                </c:pt>
                <c:pt idx="3">
                  <c:v>28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r"/>
      <c:layout>
        <c:manualLayout>
          <c:xMode val="edge"/>
          <c:yMode val="edge"/>
          <c:x val="0.62991666666666668"/>
          <c:y val="0.14448818897637794"/>
          <c:w val="0.35758333333333331"/>
          <c:h val="0.65164862204724405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explosion val="25"/>
          <c:dPt>
            <c:idx val="2"/>
            <c:bubble3D val="0"/>
            <c:spPr>
              <a:solidFill>
                <a:schemeClr val="accent5">
                  <a:lumMod val="75000"/>
                </a:schemeClr>
              </a:solidFill>
            </c:spPr>
          </c:dPt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Лист1!$A$2:$A$4</c:f>
              <c:strCache>
                <c:ptCount val="3"/>
                <c:pt idx="0">
                  <c:v>Учитель-методист</c:v>
                </c:pt>
                <c:pt idx="1">
                  <c:v>Старший учитель</c:v>
                </c:pt>
                <c:pt idx="2">
                  <c:v>Без категорії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15</c:v>
                </c:pt>
                <c:pt idx="1">
                  <c:v>31</c:v>
                </c:pt>
                <c:pt idx="2">
                  <c:v>255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explosion val="15"/>
          <c:dPt>
            <c:idx val="1"/>
            <c:bubble3D val="0"/>
            <c:spPr>
              <a:solidFill>
                <a:srgbClr val="FFC000"/>
              </a:solidFill>
            </c:spPr>
          </c:dPt>
          <c:dLbls>
            <c:showLegendKey val="0"/>
            <c:showVal val="1"/>
            <c:showCatName val="0"/>
            <c:showSerName val="0"/>
            <c:showPercent val="1"/>
            <c:showBubbleSize val="0"/>
            <c:separator>
</c:separator>
            <c:showLeaderLines val="1"/>
          </c:dLbls>
          <c:cat>
            <c:strRef>
              <c:f>Лист1!$A$2:$A$3</c:f>
              <c:strCache>
                <c:ptCount val="2"/>
                <c:pt idx="0">
                  <c:v>Чоловіки</c:v>
                </c:pt>
                <c:pt idx="1">
                  <c:v>Жінки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23</c:v>
                </c:pt>
                <c:pt idx="1">
                  <c:v>278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Зарубіжна л-ра</c:v>
                </c:pt>
              </c:strCache>
            </c:strRef>
          </c:tx>
          <c:invertIfNegative val="0"/>
          <c:cat>
            <c:strRef>
              <c:f>Лист1!$A$2:$A$3</c:f>
              <c:strCache>
                <c:ptCount val="2"/>
                <c:pt idx="0">
                  <c:v>Жінки</c:v>
                </c:pt>
                <c:pt idx="1">
                  <c:v>Чоловіки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43</c:v>
                </c:pt>
                <c:pt idx="1">
                  <c:v>0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Історія</c:v>
                </c:pt>
              </c:strCache>
            </c:strRef>
          </c:tx>
          <c:spPr>
            <a:solidFill>
              <a:srgbClr val="FFC000"/>
            </a:solidFill>
          </c:spPr>
          <c:invertIfNegative val="0"/>
          <c:cat>
            <c:strRef>
              <c:f>Лист1!$A$2:$A$3</c:f>
              <c:strCache>
                <c:ptCount val="2"/>
                <c:pt idx="0">
                  <c:v>Жінки</c:v>
                </c:pt>
                <c:pt idx="1">
                  <c:v>Чоловіки</c:v>
                </c:pt>
              </c:strCache>
            </c:strRef>
          </c:cat>
          <c:val>
            <c:numRef>
              <c:f>Лист1!$C$2:$C$3</c:f>
              <c:numCache>
                <c:formatCode>General</c:formatCode>
                <c:ptCount val="2"/>
                <c:pt idx="0">
                  <c:v>40</c:v>
                </c:pt>
                <c:pt idx="1">
                  <c:v>20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Образотворче м-во</c:v>
                </c:pt>
              </c:strCache>
            </c:strRef>
          </c:tx>
          <c:spPr>
            <a:solidFill>
              <a:srgbClr val="7030A0"/>
            </a:solidFill>
          </c:spPr>
          <c:invertIfNegative val="0"/>
          <c:cat>
            <c:strRef>
              <c:f>Лист1!$A$2:$A$3</c:f>
              <c:strCache>
                <c:ptCount val="2"/>
                <c:pt idx="0">
                  <c:v>Жінки</c:v>
                </c:pt>
                <c:pt idx="1">
                  <c:v>Чоловіки</c:v>
                </c:pt>
              </c:strCache>
            </c:strRef>
          </c:cat>
          <c:val>
            <c:numRef>
              <c:f>Лист1!$D$2:$D$3</c:f>
              <c:numCache>
                <c:formatCode>General</c:formatCode>
                <c:ptCount val="2"/>
                <c:pt idx="0">
                  <c:v>29</c:v>
                </c:pt>
                <c:pt idx="1">
                  <c:v>1</c:v>
                </c:pt>
              </c:numCache>
            </c:numRef>
          </c:val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Поч. освіта</c:v>
                </c:pt>
              </c:strCache>
            </c:strRef>
          </c:tx>
          <c:invertIfNegative val="0"/>
          <c:cat>
            <c:strRef>
              <c:f>Лист1!$A$2:$A$3</c:f>
              <c:strCache>
                <c:ptCount val="2"/>
                <c:pt idx="0">
                  <c:v>Жінки</c:v>
                </c:pt>
                <c:pt idx="1">
                  <c:v>Чоловіки</c:v>
                </c:pt>
              </c:strCache>
            </c:strRef>
          </c:cat>
          <c:val>
            <c:numRef>
              <c:f>Лист1!$E$2:$E$3</c:f>
              <c:numCache>
                <c:formatCode>General</c:formatCode>
                <c:ptCount val="2"/>
                <c:pt idx="0">
                  <c:v>125</c:v>
                </c:pt>
                <c:pt idx="1">
                  <c:v>0</c:v>
                </c:pt>
              </c:numCache>
            </c:numRef>
          </c:val>
        </c:ser>
        <c:ser>
          <c:idx val="4"/>
          <c:order val="4"/>
          <c:tx>
            <c:strRef>
              <c:f>Лист1!$F$1</c:f>
              <c:strCache>
                <c:ptCount val="1"/>
                <c:pt idx="0">
                  <c:v>Хімія</c:v>
                </c:pt>
              </c:strCache>
            </c:strRef>
          </c:tx>
          <c:spPr>
            <a:solidFill>
              <a:schemeClr val="accent6">
                <a:lumMod val="75000"/>
              </a:schemeClr>
            </a:solidFill>
          </c:spPr>
          <c:invertIfNegative val="0"/>
          <c:cat>
            <c:strRef>
              <c:f>Лист1!$A$2:$A$3</c:f>
              <c:strCache>
                <c:ptCount val="2"/>
                <c:pt idx="0">
                  <c:v>Жінки</c:v>
                </c:pt>
                <c:pt idx="1">
                  <c:v>Чоловіки</c:v>
                </c:pt>
              </c:strCache>
            </c:strRef>
          </c:cat>
          <c:val>
            <c:numRef>
              <c:f>Лист1!$F$2:$F$3</c:f>
              <c:numCache>
                <c:formatCode>General</c:formatCode>
                <c:ptCount val="2"/>
                <c:pt idx="0">
                  <c:v>41</c:v>
                </c:pt>
                <c:pt idx="1">
                  <c:v>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10"/>
        <c:axId val="150892928"/>
        <c:axId val="150955136"/>
      </c:barChart>
      <c:catAx>
        <c:axId val="150892928"/>
        <c:scaling>
          <c:orientation val="minMax"/>
        </c:scaling>
        <c:delete val="0"/>
        <c:axPos val="b"/>
        <c:majorTickMark val="out"/>
        <c:minorTickMark val="none"/>
        <c:tickLblPos val="nextTo"/>
        <c:crossAx val="150955136"/>
        <c:crosses val="autoZero"/>
        <c:auto val="1"/>
        <c:lblAlgn val="ctr"/>
        <c:lblOffset val="100"/>
        <c:noMultiLvlLbl val="0"/>
      </c:catAx>
      <c:valAx>
        <c:axId val="150955136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50892928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50F3461-2435-45D8-B60E-BD7A35093578}" type="datetimeFigureOut">
              <a:rPr lang="uk-UA" smtClean="0"/>
              <a:pPr/>
              <a:t>25.11.2019</a:t>
            </a:fld>
            <a:endParaRPr lang="uk-UA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482B877-A81F-4D77-99F4-6BB51C3AFEF7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9695357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25.11.2019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25.11.2019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25.11.2019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25.11.2019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25.11.2019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25.11.2019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25.11.2019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25.11.2019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25.11.2019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25.11.2019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25.11.2019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25.11.2019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039247" y="4941168"/>
            <a:ext cx="5637010" cy="882119"/>
          </a:xfrm>
        </p:spPr>
        <p:txBody>
          <a:bodyPr>
            <a:normAutofit fontScale="92500" lnSpcReduction="10000"/>
          </a:bodyPr>
          <a:lstStyle/>
          <a:p>
            <a:pPr algn="ctr"/>
            <a:endParaRPr lang="uk-UA" sz="2400" b="1" dirty="0" smtClean="0">
              <a:latin typeface="Bookman Old Style" panose="02050604050505020204" pitchFamily="18" charset="0"/>
            </a:endParaRPr>
          </a:p>
          <a:p>
            <a:pPr algn="ctr"/>
            <a:r>
              <a:rPr lang="uk-UA" sz="2400" b="1" dirty="0" smtClean="0">
                <a:latin typeface="Bookman Old Style" panose="02050604050505020204" pitchFamily="18" charset="0"/>
              </a:rPr>
              <a:t>Загальна кількість учасників – 301</a:t>
            </a:r>
            <a:endParaRPr lang="uk-UA" sz="1800" b="1" dirty="0" smtClean="0">
              <a:latin typeface="Bookman Old Style" panose="02050604050505020204" pitchFamily="18" charset="0"/>
            </a:endParaRPr>
          </a:p>
          <a:p>
            <a:pPr algn="r"/>
            <a:endParaRPr lang="uk-UA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man Old Style" panose="02050604050505020204" pitchFamily="18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571868" y="785794"/>
            <a:ext cx="5316322" cy="1828800"/>
          </a:xfrm>
        </p:spPr>
        <p:txBody>
          <a:bodyPr/>
          <a:lstStyle/>
          <a:p>
            <a:pPr marL="182880" indent="0" algn="ctr">
              <a:buNone/>
            </a:pPr>
            <a:r>
              <a:rPr lang="uk-UA" b="1" dirty="0" smtClean="0">
                <a:solidFill>
                  <a:srgbClr val="0041C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</a:rPr>
              <a:t>Волинська область</a:t>
            </a:r>
            <a:endParaRPr lang="uk-UA" b="1" dirty="0">
              <a:solidFill>
                <a:srgbClr val="0041C4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man Old Style" panose="020506040505050202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95536" y="3429000"/>
            <a:ext cx="849694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2400" i="1" dirty="0" smtClean="0"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</a:rPr>
              <a:t> </a:t>
            </a:r>
            <a:endParaRPr lang="ru-RU" sz="2400" i="1" dirty="0">
              <a:solidFill>
                <a:srgbClr val="FF66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man Old Style" panose="020506040505050202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857224" y="3214686"/>
            <a:ext cx="8001056" cy="10438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spcBef>
                <a:spcPts val="700"/>
              </a:spcBef>
              <a:buClr>
                <a:srgbClr val="FEB80A"/>
              </a:buClr>
              <a:buSzPct val="60000"/>
            </a:pPr>
            <a:r>
              <a:rPr lang="uk-UA" sz="2800" b="1" dirty="0" smtClean="0">
                <a:solidFill>
                  <a:srgbClr val="FF99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</a:rPr>
              <a:t>Перший, зональний тур </a:t>
            </a:r>
          </a:p>
          <a:p>
            <a:pPr lvl="0" algn="ctr">
              <a:spcBef>
                <a:spcPts val="700"/>
              </a:spcBef>
              <a:buClr>
                <a:srgbClr val="FEB80A"/>
              </a:buClr>
              <a:buSzPct val="60000"/>
            </a:pPr>
            <a:r>
              <a:rPr lang="uk-UA" sz="2800" b="1" dirty="0" smtClean="0">
                <a:solidFill>
                  <a:srgbClr val="FF99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</a:rPr>
              <a:t>«Учитель року – 2020»</a:t>
            </a:r>
            <a:endParaRPr lang="uk-UA" sz="2800" b="1" dirty="0">
              <a:solidFill>
                <a:srgbClr val="FF99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man Old Style" panose="02050604050505020204" pitchFamily="18" charset="0"/>
            </a:endParaRPr>
          </a:p>
        </p:txBody>
      </p:sp>
      <p:pic>
        <p:nvPicPr>
          <p:cNvPr id="10" name="Рисунок 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141187"/>
            <a:ext cx="1695017" cy="1130012"/>
          </a:xfrm>
          <a:prstGeom prst="rect">
            <a:avLst/>
          </a:prstGeom>
        </p:spPr>
      </p:pic>
      <p:pic>
        <p:nvPicPr>
          <p:cNvPr id="11" name="Рисунок 10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126" y="1428750"/>
            <a:ext cx="2009775" cy="200025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51720" y="4797152"/>
            <a:ext cx="6512511" cy="1143000"/>
          </a:xfrm>
        </p:spPr>
        <p:txBody>
          <a:bodyPr>
            <a:normAutofit fontScale="90000"/>
          </a:bodyPr>
          <a:lstStyle/>
          <a:p>
            <a:pPr marL="0" indent="0">
              <a:buNone/>
            </a:pPr>
            <a:r>
              <a:rPr lang="uk-UA" sz="2400" dirty="0" smtClean="0">
                <a:latin typeface="Book Antiqua" panose="02040602050305030304" pitchFamily="18" charset="0"/>
              </a:rPr>
              <a:t/>
            </a:r>
            <a:br>
              <a:rPr lang="uk-UA" sz="2400" dirty="0" smtClean="0">
                <a:latin typeface="Book Antiqua" panose="02040602050305030304" pitchFamily="18" charset="0"/>
              </a:rPr>
            </a:br>
            <a:r>
              <a:rPr lang="uk-UA" sz="2400" dirty="0" smtClean="0">
                <a:latin typeface="Book Antiqua" panose="02040602050305030304" pitchFamily="18" charset="0"/>
              </a:rPr>
              <a:t>Кількість </a:t>
            </a:r>
            <a:r>
              <a:rPr lang="uk-UA" sz="2400" dirty="0" smtClean="0">
                <a:latin typeface="Book Antiqua" panose="02040602050305030304" pitchFamily="18" charset="0"/>
              </a:rPr>
              <a:t>учасників першого туру всеукраїнського конкурсу “Учитель року - 2020” </a:t>
            </a:r>
            <a:r>
              <a:rPr lang="uk-UA" sz="2400" dirty="0" smtClean="0">
                <a:latin typeface="Book Antiqua" panose="02040602050305030304" pitchFamily="18" charset="0"/>
              </a:rPr>
              <a:t>у розрізі номінацій</a:t>
            </a:r>
            <a:endParaRPr lang="uk-UA" sz="2400" dirty="0">
              <a:latin typeface="Book Antiqua" panose="02040602050305030304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2411574994"/>
              </p:ext>
            </p:extLst>
          </p:nvPr>
        </p:nvGraphicFramePr>
        <p:xfrm>
          <a:off x="1143000" y="731838"/>
          <a:ext cx="6400800" cy="34750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2339752" y="4797152"/>
            <a:ext cx="6512511" cy="11430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uk-UA" sz="2400" dirty="0" smtClean="0">
                <a:latin typeface="Book Antiqua" panose="02040602050305030304" pitchFamily="18" charset="0"/>
              </a:rPr>
              <a:t>Територіальне розміщення закладів освіти учасників </a:t>
            </a:r>
            <a:r>
              <a:rPr lang="uk-UA" sz="2400" dirty="0" smtClean="0">
                <a:latin typeface="Book Antiqua" panose="02040602050305030304" pitchFamily="18" charset="0"/>
              </a:rPr>
              <a:t>першого </a:t>
            </a:r>
            <a:r>
              <a:rPr lang="uk-UA" sz="2400" dirty="0" smtClean="0">
                <a:latin typeface="Book Antiqua" panose="02040602050305030304" pitchFamily="18" charset="0"/>
              </a:rPr>
              <a:t>туру всеукраїнського конкурсу  </a:t>
            </a:r>
            <a:br>
              <a:rPr lang="uk-UA" sz="2400" dirty="0" smtClean="0">
                <a:latin typeface="Book Antiqua" panose="02040602050305030304" pitchFamily="18" charset="0"/>
              </a:rPr>
            </a:br>
            <a:r>
              <a:rPr lang="uk-UA" sz="2400" dirty="0" smtClean="0">
                <a:latin typeface="Book Antiqua" panose="02040602050305030304" pitchFamily="18" charset="0"/>
              </a:rPr>
              <a:t>“Учитель року - 2020”</a:t>
            </a:r>
            <a:endParaRPr lang="uk-UA" sz="2400" dirty="0">
              <a:latin typeface="Book Antiqua" panose="02040602050305030304" pitchFamily="18" charset="0"/>
            </a:endParaRPr>
          </a:p>
        </p:txBody>
      </p:sp>
      <p:graphicFrame>
        <p:nvGraphicFramePr>
          <p:cNvPr id="3" name="Диаграмма 2"/>
          <p:cNvGraphicFramePr/>
          <p:nvPr>
            <p:extLst>
              <p:ext uri="{D42A27DB-BD31-4B8C-83A1-F6EECF244321}">
                <p14:modId xmlns:p14="http://schemas.microsoft.com/office/powerpoint/2010/main" val="3333217655"/>
              </p:ext>
            </p:extLst>
          </p:nvPr>
        </p:nvGraphicFramePr>
        <p:xfrm>
          <a:off x="827584" y="332656"/>
          <a:ext cx="6096000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23728" y="5013176"/>
            <a:ext cx="6512511" cy="11430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uk-UA" sz="2400" dirty="0" smtClean="0">
                <a:latin typeface="Book Antiqua" panose="02040602050305030304" pitchFamily="18" charset="0"/>
              </a:rPr>
              <a:t>Типи закладів освіти, які представляють учасники першого туру </a:t>
            </a:r>
            <a:r>
              <a:rPr lang="uk-UA" sz="2400" dirty="0" smtClean="0">
                <a:latin typeface="Book Antiqua" panose="02040602050305030304" pitchFamily="18" charset="0"/>
              </a:rPr>
              <a:t>всеукраїнського конкурсу “</a:t>
            </a:r>
            <a:r>
              <a:rPr lang="uk-UA" sz="2400" dirty="0" smtClean="0">
                <a:latin typeface="Book Antiqua" panose="02040602050305030304" pitchFamily="18" charset="0"/>
              </a:rPr>
              <a:t>Учитель року – 2020”</a:t>
            </a:r>
            <a:endParaRPr lang="ru-RU" sz="2400" dirty="0"/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3693180188"/>
              </p:ext>
            </p:extLst>
          </p:nvPr>
        </p:nvGraphicFramePr>
        <p:xfrm>
          <a:off x="1619672" y="620688"/>
          <a:ext cx="6096000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11760" y="4941168"/>
            <a:ext cx="6512511" cy="11430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uk-UA" sz="2000" dirty="0" smtClean="0">
                <a:latin typeface="Book Antiqua" panose="02040602050305030304" pitchFamily="18" charset="0"/>
              </a:rPr>
              <a:t>Педагогічний стаж учасників першого туру всеукраїнського конкурсу </a:t>
            </a:r>
            <a:r>
              <a:rPr lang="uk-UA" sz="2000" dirty="0" err="1" smtClean="0">
                <a:latin typeface="Book Antiqua" panose="02040602050305030304" pitchFamily="18" charset="0"/>
              </a:rPr>
              <a:t>“Учитель</a:t>
            </a:r>
            <a:r>
              <a:rPr lang="uk-UA" sz="2000" dirty="0" smtClean="0">
                <a:latin typeface="Book Antiqua" panose="02040602050305030304" pitchFamily="18" charset="0"/>
              </a:rPr>
              <a:t> року - 2020</a:t>
            </a:r>
            <a:r>
              <a:rPr lang="uk-UA" sz="2000" dirty="0" smtClean="0"/>
              <a:t>” </a:t>
            </a:r>
            <a:endParaRPr lang="uk-UA" sz="2000" dirty="0"/>
          </a:p>
        </p:txBody>
      </p:sp>
      <p:graphicFrame>
        <p:nvGraphicFramePr>
          <p:cNvPr id="3" name="Диаграмма 2"/>
          <p:cNvGraphicFramePr/>
          <p:nvPr>
            <p:extLst>
              <p:ext uri="{D42A27DB-BD31-4B8C-83A1-F6EECF244321}">
                <p14:modId xmlns:p14="http://schemas.microsoft.com/office/powerpoint/2010/main" val="2301498995"/>
              </p:ext>
            </p:extLst>
          </p:nvPr>
        </p:nvGraphicFramePr>
        <p:xfrm>
          <a:off x="1475656" y="332656"/>
          <a:ext cx="6096000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67744" y="5085184"/>
            <a:ext cx="6512511" cy="11430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uk-UA" sz="2000" dirty="0" smtClean="0">
                <a:latin typeface="Book Antiqua" panose="02040602050305030304" pitchFamily="18" charset="0"/>
              </a:rPr>
              <a:t>Кваліфікаційні категорії учасників першого туру всеукраїнського конкурсу </a:t>
            </a:r>
            <a:r>
              <a:rPr lang="uk-UA" sz="2000" dirty="0" err="1" smtClean="0">
                <a:latin typeface="Book Antiqua" panose="02040602050305030304" pitchFamily="18" charset="0"/>
              </a:rPr>
              <a:t>“Учитель</a:t>
            </a:r>
            <a:r>
              <a:rPr lang="uk-UA" sz="2000" dirty="0" smtClean="0">
                <a:latin typeface="Book Antiqua" panose="02040602050305030304" pitchFamily="18" charset="0"/>
              </a:rPr>
              <a:t> року - 2020</a:t>
            </a:r>
            <a:r>
              <a:rPr lang="uk-UA" sz="2000" dirty="0" smtClean="0"/>
              <a:t>” </a:t>
            </a:r>
            <a:endParaRPr lang="uk-UA" sz="2000" dirty="0"/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4224353185"/>
              </p:ext>
            </p:extLst>
          </p:nvPr>
        </p:nvGraphicFramePr>
        <p:xfrm>
          <a:off x="1524000" y="1397000"/>
          <a:ext cx="6096000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639160" y="5157192"/>
            <a:ext cx="6512511" cy="11430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uk-UA" sz="2000" dirty="0" smtClean="0">
                <a:latin typeface="Book Antiqua" panose="02040602050305030304" pitchFamily="18" charset="0"/>
              </a:rPr>
              <a:t>Педагогічні звання учасників першого туру всеукраїнського конкурсу </a:t>
            </a:r>
            <a:r>
              <a:rPr lang="uk-UA" sz="2000" dirty="0" err="1" smtClean="0">
                <a:latin typeface="Book Antiqua" panose="02040602050305030304" pitchFamily="18" charset="0"/>
              </a:rPr>
              <a:t>“Учитель</a:t>
            </a:r>
            <a:r>
              <a:rPr lang="uk-UA" sz="2000" dirty="0" smtClean="0">
                <a:latin typeface="Book Antiqua" panose="02040602050305030304" pitchFamily="18" charset="0"/>
              </a:rPr>
              <a:t> року - 2020</a:t>
            </a:r>
            <a:r>
              <a:rPr lang="uk-UA" sz="2000" dirty="0" smtClean="0"/>
              <a:t>” </a:t>
            </a:r>
            <a:endParaRPr lang="uk-UA" sz="2000" dirty="0"/>
          </a:p>
        </p:txBody>
      </p:sp>
      <p:graphicFrame>
        <p:nvGraphicFramePr>
          <p:cNvPr id="3" name="Диаграмма 2"/>
          <p:cNvGraphicFramePr/>
          <p:nvPr>
            <p:extLst>
              <p:ext uri="{D42A27DB-BD31-4B8C-83A1-F6EECF244321}">
                <p14:modId xmlns:p14="http://schemas.microsoft.com/office/powerpoint/2010/main" val="3087565061"/>
              </p:ext>
            </p:extLst>
          </p:nvPr>
        </p:nvGraphicFramePr>
        <p:xfrm>
          <a:off x="1547664" y="764704"/>
          <a:ext cx="6096000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1835696" y="5301208"/>
            <a:ext cx="6955175" cy="1143000"/>
          </a:xfrm>
        </p:spPr>
        <p:txBody>
          <a:bodyPr>
            <a:normAutofit fontScale="90000"/>
          </a:bodyPr>
          <a:lstStyle/>
          <a:p>
            <a:pPr marL="0" indent="0">
              <a:buNone/>
            </a:pPr>
            <a:r>
              <a:rPr lang="uk-UA" sz="2400" dirty="0" smtClean="0">
                <a:latin typeface="Book Antiqua" panose="02040602050305030304" pitchFamily="18" charset="0"/>
              </a:rPr>
              <a:t>Стать учасників першого туру всеукраїнського конкурсу </a:t>
            </a:r>
            <a:r>
              <a:rPr lang="uk-UA" sz="2400" dirty="0" err="1" smtClean="0">
                <a:latin typeface="Book Antiqua" panose="02040602050305030304" pitchFamily="18" charset="0"/>
              </a:rPr>
              <a:t>“Учитель</a:t>
            </a:r>
            <a:r>
              <a:rPr lang="uk-UA" sz="2400" dirty="0" smtClean="0">
                <a:latin typeface="Book Antiqua" panose="02040602050305030304" pitchFamily="18" charset="0"/>
              </a:rPr>
              <a:t> року - 2020”</a:t>
            </a:r>
            <a:endParaRPr lang="uk-UA" sz="2400" dirty="0">
              <a:latin typeface="Book Antiqua" panose="02040602050305030304" pitchFamily="18" charset="0"/>
            </a:endParaRPr>
          </a:p>
        </p:txBody>
      </p:sp>
      <p:graphicFrame>
        <p:nvGraphicFramePr>
          <p:cNvPr id="3" name="Объект 2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4214734072"/>
              </p:ext>
            </p:extLst>
          </p:nvPr>
        </p:nvGraphicFramePr>
        <p:xfrm>
          <a:off x="1143000" y="731838"/>
          <a:ext cx="6400800" cy="34750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23728" y="5301208"/>
            <a:ext cx="6512511" cy="11430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uk-UA" sz="2400" dirty="0" smtClean="0">
                <a:latin typeface="Book Antiqua" panose="02040602050305030304" pitchFamily="18" charset="0"/>
              </a:rPr>
              <a:t>Стать учасників першого туру всеукраїнського конкурсу </a:t>
            </a:r>
            <a:r>
              <a:rPr lang="uk-UA" sz="2400" dirty="0" err="1" smtClean="0">
                <a:latin typeface="Book Antiqua" panose="02040602050305030304" pitchFamily="18" charset="0"/>
              </a:rPr>
              <a:t>“Учитель</a:t>
            </a:r>
            <a:r>
              <a:rPr lang="uk-UA" sz="2400" dirty="0" smtClean="0">
                <a:latin typeface="Book Antiqua" panose="02040602050305030304" pitchFamily="18" charset="0"/>
              </a:rPr>
              <a:t> року - 2020” у номінаціях </a:t>
            </a:r>
            <a:endParaRPr lang="uk-UA" sz="2400" i="1" dirty="0">
              <a:latin typeface="Book Antiqua" panose="02040602050305030304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1439214116"/>
              </p:ext>
            </p:extLst>
          </p:nvPr>
        </p:nvGraphicFramePr>
        <p:xfrm>
          <a:off x="1143000" y="731838"/>
          <a:ext cx="6400800" cy="34750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E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E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145</TotalTime>
  <Words>112</Words>
  <Application>Microsoft Office PowerPoint</Application>
  <PresentationFormat>Экран (4:3)</PresentationFormat>
  <Paragraphs>15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Воздушный поток</vt:lpstr>
      <vt:lpstr>Волинська область</vt:lpstr>
      <vt:lpstr> Кількість учасників першого туру всеукраїнського конкурсу “Учитель року - 2020” у розрізі номінацій</vt:lpstr>
      <vt:lpstr>Територіальне розміщення закладів освіти учасників першого туру всеукраїнського конкурсу   “Учитель року - 2020”</vt:lpstr>
      <vt:lpstr>Типи закладів освіти, які представляють учасники першого туру всеукраїнського конкурсу “Учитель року – 2020”</vt:lpstr>
      <vt:lpstr>Педагогічний стаж учасників першого туру всеукраїнського конкурсу “Учитель року - 2020” </vt:lpstr>
      <vt:lpstr>Кваліфікаційні категорії учасників першого туру всеукраїнського конкурсу “Учитель року - 2020” </vt:lpstr>
      <vt:lpstr>Педагогічні звання учасників першого туру всеукраїнського конкурсу “Учитель року - 2020” </vt:lpstr>
      <vt:lpstr>Стать учасників першого туру всеукраїнського конкурсу “Учитель року - 2020”</vt:lpstr>
      <vt:lpstr>Стать учасників першого туру всеукраїнського конкурсу “Учитель року - 2020” у номінаціях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К-219</dc:creator>
  <cp:lastModifiedBy>User</cp:lastModifiedBy>
  <cp:revision>276</cp:revision>
  <dcterms:created xsi:type="dcterms:W3CDTF">2017-12-05T14:45:00Z</dcterms:created>
  <dcterms:modified xsi:type="dcterms:W3CDTF">2019-11-25T09:41:06Z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1033-10.2.0.7646</vt:lpwstr>
  </property>
</Properties>
</file>