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1"/>
  </p:notesMasterIdLst>
  <p:sldIdLst>
    <p:sldId id="256" r:id="rId2"/>
    <p:sldId id="311" r:id="rId3"/>
    <p:sldId id="295" r:id="rId4"/>
    <p:sldId id="325" r:id="rId5"/>
    <p:sldId id="297" r:id="rId6"/>
    <p:sldId id="316" r:id="rId7"/>
    <p:sldId id="314" r:id="rId8"/>
    <p:sldId id="317" r:id="rId9"/>
    <p:sldId id="298" r:id="rId10"/>
    <p:sldId id="326" r:id="rId11"/>
    <p:sldId id="327" r:id="rId12"/>
    <p:sldId id="318" r:id="rId13"/>
    <p:sldId id="319" r:id="rId14"/>
    <p:sldId id="321" r:id="rId15"/>
    <p:sldId id="322" r:id="rId16"/>
    <p:sldId id="323" r:id="rId17"/>
    <p:sldId id="324" r:id="rId18"/>
    <p:sldId id="320" r:id="rId19"/>
    <p:sldId id="313" r:id="rId20"/>
  </p:sldIdLst>
  <p:sldSz cx="9144000" cy="6858000" type="screen4x3"/>
  <p:notesSz cx="6797675" cy="9926638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4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4660"/>
  </p:normalViewPr>
  <p:slideViewPr>
    <p:cSldViewPr>
      <p:cViewPr varScale="1">
        <p:scale>
          <a:sx n="71" d="100"/>
          <a:sy n="71" d="100"/>
        </p:scale>
        <p:origin x="84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7AD9C-2B00-4F3A-94E6-25BCB5034277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F07A9-83D6-4F6F-9AF4-147E614CEC7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91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908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834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358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425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F07A9-83D6-4F6F-9AF4-147E614CEC72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714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87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93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41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43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913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389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88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27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94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80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02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30.10.2023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950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vippo.org.ua/index.php?pagename=teacher-yea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pt@vippo.org.u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7915" y="1628800"/>
            <a:ext cx="9241915" cy="2808312"/>
          </a:xfrm>
        </p:spPr>
        <p:txBody>
          <a:bodyPr>
            <a:normAutofit/>
          </a:bodyPr>
          <a:lstStyle/>
          <a:p>
            <a:r>
              <a:rPr lang="uk-UA" sz="4800" b="1" dirty="0"/>
              <a:t>Всеукраїнський конкурс </a:t>
            </a:r>
            <a:br>
              <a:rPr lang="uk-UA" sz="4800" b="1" dirty="0"/>
            </a:br>
            <a:r>
              <a:rPr lang="uk-UA" sz="4800" b="1" dirty="0"/>
              <a:t>«Учитель року - 20</a:t>
            </a:r>
            <a:r>
              <a:rPr lang="en-US" sz="4800" b="1" dirty="0" smtClean="0"/>
              <a:t>2</a:t>
            </a:r>
            <a:r>
              <a:rPr lang="uk-UA" sz="4800" b="1" dirty="0"/>
              <a:t>4</a:t>
            </a:r>
            <a:r>
              <a:rPr lang="uk-UA" sz="4800" b="1" dirty="0" smtClean="0"/>
              <a:t>»</a:t>
            </a:r>
            <a:r>
              <a:rPr lang="en-US" sz="4800" b="1" dirty="0" smtClean="0"/>
              <a:t> </a:t>
            </a:r>
            <a:endParaRPr lang="ru-RU" sz="48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2952328" cy="118426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4" y="269032"/>
            <a:ext cx="2952328" cy="118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1" y="284176"/>
            <a:ext cx="5037547" cy="1508760"/>
          </a:xfrm>
        </p:spPr>
        <p:txBody>
          <a:bodyPr/>
          <a:lstStyle/>
          <a:p>
            <a:pPr algn="ctr"/>
            <a:r>
              <a:rPr lang="uk-UA" b="1" dirty="0" smtClean="0"/>
              <a:t>Інформаційна картка</a:t>
            </a:r>
            <a:endParaRPr lang="uk-UA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228" y="1844825"/>
            <a:ext cx="6235148" cy="4964846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29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1" y="284176"/>
            <a:ext cx="5037547" cy="1508760"/>
          </a:xfrm>
        </p:spPr>
        <p:txBody>
          <a:bodyPr/>
          <a:lstStyle/>
          <a:p>
            <a:pPr algn="ctr"/>
            <a:r>
              <a:rPr lang="uk-UA" b="1" dirty="0" smtClean="0"/>
              <a:t>Інформаційна картка</a:t>
            </a:r>
            <a:endParaRPr lang="uk-UA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6"/>
            <a:ext cx="8857022" cy="3600400"/>
          </a:xfrm>
        </p:spPr>
      </p:pic>
    </p:spTree>
    <p:extLst>
      <p:ext uri="{BB962C8B-B14F-4D97-AF65-F5344CB8AC3E}">
        <p14:creationId xmlns:p14="http://schemas.microsoft.com/office/powerpoint/2010/main" val="252462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3" y="284176"/>
            <a:ext cx="7197786" cy="1508760"/>
          </a:xfrm>
        </p:spPr>
        <p:txBody>
          <a:bodyPr/>
          <a:lstStyle/>
          <a:p>
            <a:r>
              <a:rPr lang="uk-UA" b="1" dirty="0"/>
              <a:t>Крок 3: </a:t>
            </a:r>
            <a:r>
              <a:rPr lang="uk-UA" b="1" dirty="0" smtClean="0"/>
              <a:t>участь у конкурсі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011680"/>
            <a:ext cx="8856984" cy="4206240"/>
          </a:xfrm>
        </p:spPr>
        <p:txBody>
          <a:bodyPr/>
          <a:lstStyle/>
          <a:p>
            <a:pPr marL="0" indent="0">
              <a:buNone/>
            </a:pPr>
            <a:r>
              <a:rPr lang="uk-UA" sz="3200" dirty="0"/>
              <a:t>Перший тур: </a:t>
            </a:r>
          </a:p>
          <a:p>
            <a:r>
              <a:rPr lang="uk-UA" sz="3200" dirty="0"/>
              <a:t>20-26 листопада – «Образотворче мистецтво» </a:t>
            </a:r>
          </a:p>
          <a:p>
            <a:r>
              <a:rPr lang="uk-UA" sz="3200" dirty="0"/>
              <a:t>27 листопада-3 грудня – «Фізика» </a:t>
            </a:r>
          </a:p>
          <a:p>
            <a:r>
              <a:rPr lang="uk-UA" sz="3200" dirty="0"/>
              <a:t>4-10 грудня – «Українська мова та література» </a:t>
            </a:r>
          </a:p>
          <a:p>
            <a:r>
              <a:rPr lang="uk-UA" sz="3200" dirty="0"/>
              <a:t>11-17 грудня – «Географія» </a:t>
            </a:r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33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448" y="284176"/>
            <a:ext cx="6822047" cy="1416632"/>
          </a:xfrm>
        </p:spPr>
        <p:txBody>
          <a:bodyPr/>
          <a:lstStyle/>
          <a:p>
            <a:pPr algn="ctr"/>
            <a:r>
              <a:rPr lang="uk-UA" b="1" dirty="0" smtClean="0"/>
              <a:t>Конкурсні 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випробовування</a:t>
            </a:r>
            <a:endParaRPr lang="uk-UA" b="1" dirty="0"/>
          </a:p>
        </p:txBody>
      </p:sp>
      <p:graphicFrame>
        <p:nvGraphicFramePr>
          <p:cNvPr id="13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8219986"/>
              </p:ext>
            </p:extLst>
          </p:nvPr>
        </p:nvGraphicFramePr>
        <p:xfrm>
          <a:off x="0" y="1818846"/>
          <a:ext cx="9144000" cy="4874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13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49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091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2216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ОБРАЗОТВОРЧЕ</a:t>
                      </a:r>
                      <a:r>
                        <a:rPr lang="uk-UA" sz="1800" baseline="0" dirty="0" smtClean="0"/>
                        <a:t> МИСТЕЦТВО</a:t>
                      </a:r>
                      <a:endParaRPr lang="ru-RU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ФІЗИКА</a:t>
                      </a:r>
                      <a:endParaRPr lang="ru-RU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УКРАЇНСЬКА</a:t>
                      </a:r>
                      <a:r>
                        <a:rPr lang="uk-UA" sz="1800" baseline="0" dirty="0" smtClean="0"/>
                        <a:t> МОВА ТА ЛІТЕРАТУРА</a:t>
                      </a:r>
                      <a:endParaRPr lang="ru-RU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ГЕОГРАФІЯ</a:t>
                      </a:r>
                      <a:endParaRPr lang="ru-RU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254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59254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1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Я роблю це так 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1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(очно)</a:t>
                      </a:r>
                      <a:endParaRPr lang="ru-RU" sz="1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1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(очно)</a:t>
                      </a:r>
                      <a:endParaRPr lang="ru-RU" sz="1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254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uk-UA" sz="1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5896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Практична робота 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Методичний </a:t>
                      </a:r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практикум</a:t>
                      </a:r>
                    </a:p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Есей </a:t>
                      </a:r>
                    </a:p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Практична</a:t>
                      </a:r>
                      <a:r>
                        <a:rPr lang="uk-UA" sz="1800" baseline="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робота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5589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Аналіз твору мистецтва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Фізичний</a:t>
                      </a:r>
                      <a:r>
                        <a:rPr lang="uk-UA" sz="1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експеримент</a:t>
                      </a:r>
                    </a:p>
                    <a:p>
                      <a:pPr algn="ctr"/>
                      <a:r>
                        <a:rPr lang="uk-UA" sz="1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Аналіз поетичного твору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Дослідження</a:t>
                      </a:r>
                    </a:p>
                    <a:p>
                      <a:pPr algn="ctr"/>
                      <a:r>
                        <a:rPr lang="uk-UA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(очно)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254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</a:t>
                      </a:r>
                      <a:endParaRPr lang="ru-RU" sz="1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4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3" y="284176"/>
            <a:ext cx="5829635" cy="1508760"/>
          </a:xfrm>
        </p:spPr>
        <p:txBody>
          <a:bodyPr/>
          <a:lstStyle/>
          <a:p>
            <a:pPr algn="ctr"/>
            <a:r>
              <a:rPr lang="uk-UA" b="1" dirty="0" smtClean="0"/>
              <a:t>Образотворче мистецтво</a:t>
            </a:r>
            <a:endParaRPr lang="uk-UA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673731"/>
              </p:ext>
            </p:extLst>
          </p:nvPr>
        </p:nvGraphicFramePr>
        <p:xfrm>
          <a:off x="179512" y="2011363"/>
          <a:ext cx="8856984" cy="40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400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Конкурсний день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Випробування</a:t>
                      </a:r>
                      <a:endParaRPr lang="uk-U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(очно)</a:t>
                      </a:r>
                      <a:endParaRPr lang="uk-UA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Практична робота</a:t>
                      </a:r>
                      <a:endParaRPr lang="ru-RU" sz="2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  <a:p>
                      <a:pPr algn="l"/>
                      <a:endParaRPr lang="uk-UA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uk-UA" sz="28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Аналіз твору </a:t>
                      </a:r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мистецтва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1 </a:t>
                      </a:r>
                      <a:r>
                        <a:rPr lang="uk-UA" sz="2800" noProof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група</a:t>
                      </a:r>
                      <a:endParaRPr lang="uk-UA" sz="2800" noProof="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2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 (очно)</a:t>
                      </a:r>
                      <a:endParaRPr lang="uk-UA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28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4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7" y="284176"/>
            <a:ext cx="5253571" cy="1508760"/>
          </a:xfrm>
        </p:spPr>
        <p:txBody>
          <a:bodyPr/>
          <a:lstStyle/>
          <a:p>
            <a:pPr algn="ctr"/>
            <a:r>
              <a:rPr lang="uk-UA" b="1" dirty="0" smtClean="0"/>
              <a:t>фізика</a:t>
            </a:r>
            <a:endParaRPr lang="uk-UA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692467"/>
              </p:ext>
            </p:extLst>
          </p:nvPr>
        </p:nvGraphicFramePr>
        <p:xfrm>
          <a:off x="179512" y="2011363"/>
          <a:ext cx="8856984" cy="442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400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Конкурсний день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Випробування</a:t>
                      </a:r>
                    </a:p>
                    <a:p>
                      <a:pPr algn="l"/>
                      <a:endParaRPr lang="uk-U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Я</a:t>
                      </a:r>
                      <a:r>
                        <a:rPr lang="uk-UA" sz="32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роблю це так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Методичний</a:t>
                      </a:r>
                      <a:r>
                        <a:rPr lang="ru-RU" sz="32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практикум</a:t>
                      </a:r>
                      <a:endParaRPr lang="ru-RU" sz="32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1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2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Фізичний експеримент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67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39" y="284176"/>
            <a:ext cx="5325579" cy="1508760"/>
          </a:xfrm>
        </p:spPr>
        <p:txBody>
          <a:bodyPr/>
          <a:lstStyle/>
          <a:p>
            <a:pPr algn="ctr"/>
            <a:r>
              <a:rPr lang="uk-UA" b="1" dirty="0" smtClean="0"/>
              <a:t>Українська мова та література</a:t>
            </a:r>
            <a:endParaRPr lang="uk-UA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444978"/>
              </p:ext>
            </p:extLst>
          </p:nvPr>
        </p:nvGraphicFramePr>
        <p:xfrm>
          <a:off x="179512" y="2011363"/>
          <a:ext cx="8856984" cy="442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400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Конкурсний день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Випробування</a:t>
                      </a:r>
                      <a:endParaRPr lang="uk-U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Есей</a:t>
                      </a:r>
                      <a:endParaRPr lang="en-US" sz="32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ru-RU" sz="32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Аналіз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поетичного твору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1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2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32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9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5" y="284176"/>
            <a:ext cx="5541603" cy="1508760"/>
          </a:xfrm>
        </p:spPr>
        <p:txBody>
          <a:bodyPr/>
          <a:lstStyle/>
          <a:p>
            <a:pPr algn="ctr"/>
            <a:r>
              <a:rPr lang="uk-UA" b="1" dirty="0" smtClean="0"/>
              <a:t>Географія</a:t>
            </a:r>
            <a:endParaRPr lang="uk-UA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524323"/>
              </p:ext>
            </p:extLst>
          </p:nvPr>
        </p:nvGraphicFramePr>
        <p:xfrm>
          <a:off x="179512" y="2011363"/>
          <a:ext cx="8856984" cy="442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400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Конкурсний день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/>
                        <a:t>Випробування</a:t>
                      </a:r>
                      <a:endParaRPr lang="uk-U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Самопрезентація</a:t>
                      </a:r>
                    </a:p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Дослідження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  <a:p>
                      <a:pPr algn="l"/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Тестування </a:t>
                      </a:r>
                      <a:endParaRPr lang="uk-UA" sz="32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Практична робота</a:t>
                      </a:r>
                      <a:endParaRPr lang="ru-RU" sz="3200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1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(онлайн)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Урок 2 група</a:t>
                      </a:r>
                    </a:p>
                  </a:txBody>
                  <a:tcPr marL="68580" marR="68580" marT="34290" marB="3429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 (очно)</a:t>
                      </a:r>
                      <a:endParaRPr lang="uk-UA" sz="3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32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Майстерка</a:t>
                      </a:r>
                      <a:r>
                        <a:rPr lang="uk-UA" sz="32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1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65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52213"/>
            <a:ext cx="8640960" cy="1143000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Інформація про перебіг Конкурсу 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294" y="1627175"/>
            <a:ext cx="7772400" cy="4206240"/>
          </a:xfrm>
        </p:spPr>
        <p:txBody>
          <a:bodyPr>
            <a:normAutofit/>
          </a:bodyPr>
          <a:lstStyle/>
          <a:p>
            <a:endParaRPr lang="uk-UA" alt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2294" y="1919653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Сайт ВІППО:  </a:t>
            </a:r>
            <a:r>
              <a:rPr lang="en-US" dirty="0">
                <a:hlinkClick r:id="rId3"/>
              </a:rPr>
              <a:t>http://vippo.org.ua/index.php?pagename=teacher-year</a:t>
            </a:r>
            <a:endParaRPr lang="uk-UA" dirty="0"/>
          </a:p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78" y="2548337"/>
            <a:ext cx="7788459" cy="357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4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5256584" cy="1508760"/>
          </a:xfrm>
        </p:spPr>
        <p:txBody>
          <a:bodyPr/>
          <a:lstStyle/>
          <a:p>
            <a:r>
              <a:rPr lang="uk-UA" b="1" dirty="0" smtClean="0"/>
              <a:t>Дякую за увагу!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4000" dirty="0" smtClean="0"/>
              <a:t>ЗАЛИШИЛИСЬ ЗАПИТАННЯ</a:t>
            </a:r>
            <a:r>
              <a:rPr lang="en-US" sz="4000" dirty="0" smtClean="0"/>
              <a:t>?</a:t>
            </a:r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ppt@vippo.org.ua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i.shynkaruk@vippo.org.ua</a:t>
            </a:r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050 </a:t>
            </a:r>
            <a:r>
              <a:rPr lang="en-US" sz="4000" dirty="0" smtClean="0"/>
              <a:t>715 6879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98746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336065"/>
            <a:ext cx="5109555" cy="1508760"/>
          </a:xfrm>
        </p:spPr>
        <p:txBody>
          <a:bodyPr/>
          <a:lstStyle/>
          <a:p>
            <a:r>
              <a:rPr lang="uk-UA" b="1" dirty="0" smtClean="0"/>
              <a:t>Нормативна база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5"/>
            <a:ext cx="8496944" cy="48828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800" dirty="0">
                <a:cs typeface="Times New Roman" pitchFamily="18" charset="0"/>
              </a:rPr>
              <a:t>Указ Президента України від 29.06.1995 р. № 489 «Про всеукраїнський конкурс «Учитель року»</a:t>
            </a:r>
          </a:p>
          <a:p>
            <a:pPr>
              <a:lnSpc>
                <a:spcPct val="100000"/>
              </a:lnSpc>
            </a:pPr>
            <a:r>
              <a:rPr lang="uk-UA" sz="2800" dirty="0">
                <a:cs typeface="Times New Roman" pitchFamily="18" charset="0"/>
              </a:rPr>
              <a:t>Постанова Кабінету Міністрів України від 11.08.1995 р. № 638 «Про затвердження Положення про всеукраїнський   конкурс «Учитель року»  (зі змінами)</a:t>
            </a:r>
          </a:p>
          <a:p>
            <a:pPr>
              <a:lnSpc>
                <a:spcPct val="100000"/>
              </a:lnSpc>
            </a:pPr>
            <a:r>
              <a:rPr lang="uk-UA" sz="2800" dirty="0" smtClean="0">
                <a:cs typeface="Times New Roman" pitchFamily="18" charset="0"/>
              </a:rPr>
              <a:t>Наказ </a:t>
            </a:r>
            <a:r>
              <a:rPr lang="uk-UA" sz="2800" dirty="0">
                <a:cs typeface="Times New Roman" pitchFamily="18" charset="0"/>
              </a:rPr>
              <a:t>МОН від </a:t>
            </a:r>
            <a:r>
              <a:rPr lang="uk-UA" sz="2800" dirty="0" smtClean="0">
                <a:cs typeface="Times New Roman" pitchFamily="18" charset="0"/>
              </a:rPr>
              <a:t>13.02.2023 </a:t>
            </a:r>
            <a:r>
              <a:rPr lang="uk-UA" sz="2800" dirty="0">
                <a:cs typeface="Times New Roman" pitchFamily="18" charset="0"/>
              </a:rPr>
              <a:t>р. № </a:t>
            </a:r>
            <a:r>
              <a:rPr lang="uk-UA" sz="2800" dirty="0" smtClean="0">
                <a:cs typeface="Times New Roman" pitchFamily="18" charset="0"/>
              </a:rPr>
              <a:t> 145 «Про </a:t>
            </a:r>
            <a:r>
              <a:rPr lang="uk-UA" sz="2800" dirty="0">
                <a:cs typeface="Times New Roman" pitchFamily="18" charset="0"/>
              </a:rPr>
              <a:t>затвердження графіка проведення третього туру всеукраїнського конкурсу «Учитель року» у </a:t>
            </a:r>
            <a:r>
              <a:rPr lang="uk-UA" sz="2800" dirty="0" smtClean="0">
                <a:cs typeface="Times New Roman" pitchFamily="18" charset="0"/>
              </a:rPr>
              <a:t>2024-2028 </a:t>
            </a:r>
            <a:r>
              <a:rPr lang="uk-UA" sz="2800" dirty="0">
                <a:cs typeface="Times New Roman" pitchFamily="18" charset="0"/>
              </a:rPr>
              <a:t>роках» </a:t>
            </a:r>
          </a:p>
          <a:p>
            <a:pPr>
              <a:lnSpc>
                <a:spcPct val="120000"/>
              </a:lnSpc>
            </a:pPr>
            <a:endParaRPr lang="uk-UA" sz="2800" dirty="0"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uk-UA" sz="2000" dirty="0"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0" y="476672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00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5" y="284176"/>
            <a:ext cx="5181563" cy="1508760"/>
          </a:xfrm>
        </p:spPr>
        <p:txBody>
          <a:bodyPr/>
          <a:lstStyle/>
          <a:p>
            <a:r>
              <a:rPr lang="uk-UA" b="1" dirty="0"/>
              <a:t>Нормативна база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999381"/>
            <a:ext cx="8712968" cy="4525963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Наказ МОН України № 705 від 07.06.2023 р.  «Про проведення всеукраїнського конкурсу «Учитель року – 2024»</a:t>
            </a:r>
          </a:p>
          <a:p>
            <a:r>
              <a:rPr lang="uk-UA" sz="2800" dirty="0" smtClean="0"/>
              <a:t>Наказ управління освіти і науки  Волинської облдержадміністрації № 236 від 15.06.2023 р. «Про проведення першого туру всеукраїнського конкурсу «Учитель року – 2024»</a:t>
            </a:r>
          </a:p>
          <a:p>
            <a:r>
              <a:rPr lang="uk-UA" sz="2800" dirty="0" smtClean="0"/>
              <a:t>Лист </a:t>
            </a:r>
            <a:r>
              <a:rPr lang="uk-UA" sz="2800" dirty="0"/>
              <a:t>МОН України № 1/12626-23 від 23.08.2023 р.  «Про умови та порядок проведення всеукраїнського конкурсу «Учитель року – 2024»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3" y="547797"/>
            <a:ext cx="2193537" cy="8798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7" y="576318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95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1" y="284176"/>
            <a:ext cx="5757627" cy="1508760"/>
          </a:xfrm>
        </p:spPr>
        <p:txBody>
          <a:bodyPr/>
          <a:lstStyle/>
          <a:p>
            <a:pPr algn="ctr"/>
            <a:r>
              <a:rPr lang="uk-UA" b="1" dirty="0" smtClean="0"/>
              <a:t>Семінар-практикум</a:t>
            </a:r>
            <a:endParaRPr lang="uk-UA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39" y="2200712"/>
            <a:ext cx="7902117" cy="4252624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7" y="576318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3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8084" y="413792"/>
            <a:ext cx="6398411" cy="1143000"/>
          </a:xfrm>
        </p:spPr>
        <p:txBody>
          <a:bodyPr>
            <a:normAutofit/>
          </a:bodyPr>
          <a:lstStyle/>
          <a:p>
            <a:r>
              <a:rPr lang="uk-UA" b="1" dirty="0"/>
              <a:t>Особливості Конкурсу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5" y="2276872"/>
            <a:ext cx="8280921" cy="5021551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/>
              <a:t>Два </a:t>
            </a:r>
            <a:r>
              <a:rPr lang="uk-UA" sz="2800" dirty="0"/>
              <a:t>тури (обласний та заключний</a:t>
            </a:r>
            <a:r>
              <a:rPr lang="uk-UA" sz="2800" dirty="0" smtClean="0"/>
              <a:t>).</a:t>
            </a:r>
          </a:p>
          <a:p>
            <a:pPr algn="just"/>
            <a:r>
              <a:rPr lang="uk-UA" sz="2800" dirty="0" smtClean="0"/>
              <a:t>Умови Конкурсу спільні для обласного та заключного турів.</a:t>
            </a:r>
          </a:p>
          <a:p>
            <a:pPr algn="just"/>
            <a:r>
              <a:rPr lang="uk-UA" sz="2800" dirty="0" smtClean="0"/>
              <a:t>Формат проведення І туру Конкурсу в кожній номінації визначається спільним рішенням оргкомітету та членів фахових журі.</a:t>
            </a:r>
            <a:endParaRPr lang="uk-UA" sz="2800" dirty="0"/>
          </a:p>
          <a:p>
            <a:pPr algn="just"/>
            <a:r>
              <a:rPr lang="uk-UA" sz="2800" dirty="0" smtClean="0"/>
              <a:t>Критерії </a:t>
            </a:r>
            <a:r>
              <a:rPr lang="uk-UA" sz="2800" dirty="0"/>
              <a:t>оцінювання не пізніше ніж за два тижні до проведення </a:t>
            </a:r>
            <a:r>
              <a:rPr lang="uk-UA" sz="2800" dirty="0" smtClean="0"/>
              <a:t>випробувань.</a:t>
            </a:r>
            <a:endParaRPr lang="uk-UA" sz="2800" dirty="0"/>
          </a:p>
          <a:p>
            <a:pPr marL="0" indent="0" algn="ctr">
              <a:buNone/>
            </a:pPr>
            <a:endParaRPr lang="uk-U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57" y="563704"/>
            <a:ext cx="2102001" cy="84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5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6003" y="413792"/>
            <a:ext cx="6360493" cy="1143000"/>
          </a:xfrm>
        </p:spPr>
        <p:txBody>
          <a:bodyPr>
            <a:normAutofit/>
          </a:bodyPr>
          <a:lstStyle/>
          <a:p>
            <a:r>
              <a:rPr lang="uk-UA" b="1" dirty="0"/>
              <a:t>Особливості Конкурсу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53012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3200" dirty="0"/>
              <a:t>Умови: лист МОН України </a:t>
            </a:r>
            <a:r>
              <a:rPr lang="uk-UA" sz="3200" dirty="0">
                <a:cs typeface="Times New Roman" pitchFamily="18" charset="0"/>
              </a:rPr>
              <a:t>від 23.08.2023 р. №1/12626 </a:t>
            </a:r>
            <a:r>
              <a:rPr lang="uk-UA" sz="3200" dirty="0" smtClean="0">
                <a:cs typeface="Times New Roman" pitchFamily="18" charset="0"/>
              </a:rPr>
              <a:t>«</a:t>
            </a:r>
            <a:r>
              <a:rPr lang="uk-UA" sz="3200" dirty="0"/>
              <a:t>Про умови та порядок проведення всеукраїнського конкурсу «Учитель року – 2024 </a:t>
            </a:r>
            <a:r>
              <a:rPr lang="uk-UA" sz="3200" dirty="0" smtClean="0">
                <a:cs typeface="Times New Roman" pitchFamily="18" charset="0"/>
              </a:rPr>
              <a:t>» </a:t>
            </a:r>
            <a:endParaRPr lang="uk-UA" sz="3200" dirty="0"/>
          </a:p>
          <a:p>
            <a:pPr marL="0" indent="0">
              <a:buNone/>
            </a:pPr>
            <a:r>
              <a:rPr lang="uk-UA" sz="3200" dirty="0"/>
              <a:t>Формат: очно/онлайн</a:t>
            </a:r>
          </a:p>
          <a:p>
            <a:pPr marL="0" indent="0">
              <a:buNone/>
            </a:pPr>
            <a:r>
              <a:rPr lang="uk-UA" sz="3200" dirty="0"/>
              <a:t>Терміни: листопад/грудень </a:t>
            </a:r>
          </a:p>
          <a:p>
            <a:pPr marL="0" indent="0">
              <a:buNone/>
            </a:pPr>
            <a:r>
              <a:rPr lang="uk-UA" sz="3200" dirty="0" smtClean="0"/>
              <a:t>Тривалість</a:t>
            </a:r>
            <a:r>
              <a:rPr lang="uk-UA" sz="3200" dirty="0"/>
              <a:t>: 5 днів (орієнтовно)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45345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5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5" y="284176"/>
            <a:ext cx="5541603" cy="150876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Сторінка конкурсу на сайті ВІППО</a:t>
            </a:r>
            <a:endParaRPr lang="uk-UA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18" y="1907784"/>
            <a:ext cx="7415373" cy="4638331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2" y="571690"/>
            <a:ext cx="2123728" cy="85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65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467428"/>
            <a:ext cx="5904655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 Крок 1: </a:t>
            </a:r>
            <a:br>
              <a:rPr lang="uk-UA" b="1" dirty="0" smtClean="0"/>
            </a:br>
            <a:r>
              <a:rPr lang="uk-UA" b="1" dirty="0" smtClean="0"/>
              <a:t>реєстрація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38058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2800" dirty="0" smtClean="0"/>
          </a:p>
          <a:p>
            <a:pPr marL="0" indent="0">
              <a:buNone/>
            </a:pPr>
            <a:r>
              <a:rPr lang="uk-UA" sz="3200" dirty="0"/>
              <a:t>«Образотворче </a:t>
            </a:r>
            <a:r>
              <a:rPr lang="uk-UA" sz="3200" dirty="0" smtClean="0"/>
              <a:t>мистецтво</a:t>
            </a:r>
            <a:r>
              <a:rPr lang="uk-UA" sz="3200" dirty="0"/>
              <a:t>» - 10</a:t>
            </a:r>
          </a:p>
          <a:p>
            <a:pPr marL="0" indent="0">
              <a:buNone/>
            </a:pPr>
            <a:r>
              <a:rPr lang="uk-UA" sz="3200" dirty="0"/>
              <a:t>«Фізика» - 11</a:t>
            </a:r>
          </a:p>
          <a:p>
            <a:pPr marL="0" indent="0">
              <a:buNone/>
            </a:pPr>
            <a:r>
              <a:rPr lang="uk-UA" sz="3200" dirty="0"/>
              <a:t>«Українська мова та література» - 12 </a:t>
            </a:r>
          </a:p>
          <a:p>
            <a:pPr marL="0" indent="0">
              <a:buNone/>
            </a:pPr>
            <a:r>
              <a:rPr lang="uk-UA" sz="3200" dirty="0" smtClean="0"/>
              <a:t>«</a:t>
            </a:r>
            <a:r>
              <a:rPr lang="uk-UA" sz="3200" dirty="0"/>
              <a:t>Географія» - 9</a:t>
            </a:r>
          </a:p>
          <a:p>
            <a:endParaRPr lang="ru-RU" sz="3200" dirty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2" y="467428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40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67428"/>
            <a:ext cx="5904656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 Крок 2: </a:t>
            </a:r>
            <a:br>
              <a:rPr lang="uk-UA" b="1" dirty="0" smtClean="0"/>
            </a:br>
            <a:r>
              <a:rPr lang="uk-UA" b="1" dirty="0" smtClean="0"/>
              <a:t>подача документів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38058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/>
              <a:t>До 13 листопада 2023 р. надіслати на електронну адресу відділу новацій та передових педагогічних технологій ВІППО </a:t>
            </a:r>
            <a:r>
              <a:rPr lang="en-US" sz="2800" dirty="0"/>
              <a:t> </a:t>
            </a:r>
            <a:r>
              <a:rPr lang="en-US" sz="2800" dirty="0" smtClean="0">
                <a:hlinkClick r:id="rId3"/>
              </a:rPr>
              <a:t>ppt@vippo.org.ua</a:t>
            </a:r>
            <a:endParaRPr lang="uk-UA" sz="2800" dirty="0"/>
          </a:p>
          <a:p>
            <a:r>
              <a:rPr lang="uk-UA" sz="2800" dirty="0"/>
              <a:t>Інформаційну картку </a:t>
            </a:r>
            <a:r>
              <a:rPr lang="uk-UA" sz="2800" dirty="0">
                <a:cs typeface="Times New Roman" pitchFamily="18" charset="0"/>
              </a:rPr>
              <a:t>у </a:t>
            </a:r>
            <a:r>
              <a:rPr lang="uk-UA" sz="2800" dirty="0"/>
              <a:t>форматі Microsoft Word </a:t>
            </a:r>
            <a:r>
              <a:rPr lang="uk-UA" sz="2800" i="1" dirty="0"/>
              <a:t>(без відеорезюме)</a:t>
            </a:r>
          </a:p>
          <a:p>
            <a:r>
              <a:rPr lang="uk-UA" sz="2800" dirty="0"/>
              <a:t>Портретне фото у форматі </a:t>
            </a:r>
            <a:r>
              <a:rPr lang="en-US" sz="2800" dirty="0"/>
              <a:t>JPG/JPEG (400/400 </a:t>
            </a:r>
            <a:r>
              <a:rPr lang="uk-UA" sz="2800" dirty="0"/>
              <a:t> пікселів</a:t>
            </a:r>
            <a:r>
              <a:rPr lang="en-US" sz="2800" dirty="0"/>
              <a:t>)</a:t>
            </a:r>
            <a:endParaRPr lang="ru-RU" sz="2800" dirty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7456719" y="6488668"/>
            <a:ext cx="168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Шинкарук І. 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6597352"/>
            <a:ext cx="16196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ВІППО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2" y="467428"/>
            <a:ext cx="2193537" cy="8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9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98bb7467f5b7b76b0e48d652a62f18e1d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лосы">
  <a:themeElements>
    <a:clrScheme name="Полосы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Полосы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3385</TotalTime>
  <Words>671</Words>
  <Application>Microsoft Office PowerPoint</Application>
  <PresentationFormat>Экран (4:3)</PresentationFormat>
  <Paragraphs>171</Paragraphs>
  <Slides>19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Corbel</vt:lpstr>
      <vt:lpstr>Times New Roman</vt:lpstr>
      <vt:lpstr>Wingdings</vt:lpstr>
      <vt:lpstr>Полосы</vt:lpstr>
      <vt:lpstr>Всеукраїнський конкурс  «Учитель року - 2024» </vt:lpstr>
      <vt:lpstr>Нормативна база</vt:lpstr>
      <vt:lpstr>Нормативна база</vt:lpstr>
      <vt:lpstr>Семінар-практикум</vt:lpstr>
      <vt:lpstr>Особливості Конкурсу</vt:lpstr>
      <vt:lpstr>Особливості Конкурсу</vt:lpstr>
      <vt:lpstr>Сторінка конкурсу на сайті ВІППО</vt:lpstr>
      <vt:lpstr> Крок 1:  реєстрація</vt:lpstr>
      <vt:lpstr> Крок 2:  подача документів</vt:lpstr>
      <vt:lpstr>Інформаційна картка</vt:lpstr>
      <vt:lpstr>Інформаційна картка</vt:lpstr>
      <vt:lpstr>Крок 3: участь у конкурсі</vt:lpstr>
      <vt:lpstr>Конкурсні   випробовування</vt:lpstr>
      <vt:lpstr>Образотворче мистецтво</vt:lpstr>
      <vt:lpstr>фізика</vt:lpstr>
      <vt:lpstr>Українська мова та література</vt:lpstr>
      <vt:lpstr>Географія</vt:lpstr>
      <vt:lpstr>Інформація про перебіг Конкурсу  </vt:lpstr>
      <vt:lpstr>Дякую за увагу!</vt:lpstr>
    </vt:vector>
  </TitlesOfParts>
  <Company>presentation-creation.ru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Синие ромбы</dc:title>
  <dc:creator>obstinate</dc:creator>
  <dc:description>Шаблон презентации с сайта http://presentation-creation.ru/</dc:description>
  <cp:lastModifiedBy>User-19</cp:lastModifiedBy>
  <cp:revision>122</cp:revision>
  <cp:lastPrinted>2021-09-07T08:20:15Z</cp:lastPrinted>
  <dcterms:created xsi:type="dcterms:W3CDTF">2018-02-25T09:09:03Z</dcterms:created>
  <dcterms:modified xsi:type="dcterms:W3CDTF">2023-10-30T07:46:51Z</dcterms:modified>
</cp:coreProperties>
</file>